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8" r:id="rId30"/>
    <p:sldId id="284" r:id="rId31"/>
    <p:sldId id="285" r:id="rId32"/>
    <p:sldId id="286" r:id="rId33"/>
    <p:sldId id="287" r:id="rId3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7225"/>
    <a:srgbClr val="4D6527"/>
    <a:srgbClr val="E11E2B"/>
    <a:srgbClr val="FEBA0C"/>
    <a:srgbClr val="0D9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84B97C-4F3C-4BC1-8969-6851E31BC36C}"/>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569B7758-81B3-4C54-8139-06D91DC0A6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3D479C22-2B8B-45DC-8F26-8538142564B8}"/>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C08E0863-8EC4-4A13-A6C3-A2F61D40251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5646C03-EB38-499C-897F-C6748AD5FDA0}"/>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377151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3ADA5D-ADB1-4AFB-A595-A4893633F3DD}"/>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BA14BE07-A1C7-4122-BABF-D9495FEA0F4D}"/>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BE7B3BB-E7EF-47BC-A5ED-9AFE88292328}"/>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FE503BA5-4FD1-47A8-866A-26F3B954A01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BE5BEA2-EE5B-45D8-8584-23BF5E8C4529}"/>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105453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550C6907-893F-495C-8C65-D939F189139B}"/>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1E49A59B-368B-45EF-8A4C-7E90345D618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FA00DE3-6E3F-4872-B447-EDF93444D474}"/>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815374C3-DC6F-44EB-A7A6-F6318FFD507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0160DE9-E29F-4C3A-9886-0E9FC1F4AD35}"/>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3800770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94C0EB-2A88-4F3D-88FC-E25467B7238F}"/>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3ED87A96-DE6F-4921-9F37-6B0FAA37B1EB}"/>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039CAC5-EF9D-442D-B83E-0DB6F895063A}"/>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410C28E3-3358-4E2B-9964-681C36C1C45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D65C3AE-BF6D-491A-AE0C-16697E7D3446}"/>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3126273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6517CC-8F0F-4905-BE1C-15D2C57828D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F311DE57-97F6-4080-AC4E-A120E61B4B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255FAFC5-E27A-4638-BCE3-5D2918C5C5F9}"/>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C6B6258C-1956-49D4-9FB3-A1F06917F87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40F0C2D-0153-4117-BBD5-76407E03687E}"/>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218598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9AC7D8-5FE1-4FE5-9FAF-4A2365CAD57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1E48F3E5-14A4-4B7D-ACD6-FCAAA02BDA23}"/>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D749231C-0B81-49A0-A631-F9C2C8672273}"/>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A2FC6B11-1961-4785-9933-BAA65B5908B4}"/>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6" name="Pladsholder til sidefod 5">
            <a:extLst>
              <a:ext uri="{FF2B5EF4-FFF2-40B4-BE49-F238E27FC236}">
                <a16:creationId xmlns:a16="http://schemas.microsoft.com/office/drawing/2014/main" id="{6BA32BF4-68C6-46A0-A2E0-8A5E9E4BAC9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475E72B-A33C-44F7-B8AA-CE469CEDED4D}"/>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384112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CEDE6-2BE1-4CD5-B5DC-209E0FFECBB2}"/>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1E5AB8C-A172-4AA1-A532-47976BC9A9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493C38BA-D0CC-49DC-B953-2C37FC731FF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C90E6FD8-2250-48A8-9668-5209E3EE8F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20579143-D1D9-4DB0-8211-E52C1E256E76}"/>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ECCBA03B-E02A-4647-9B6F-9071208A3042}"/>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8" name="Pladsholder til sidefod 7">
            <a:extLst>
              <a:ext uri="{FF2B5EF4-FFF2-40B4-BE49-F238E27FC236}">
                <a16:creationId xmlns:a16="http://schemas.microsoft.com/office/drawing/2014/main" id="{2AF90BF2-2404-4F28-987E-C2325812615B}"/>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F63671A-00F4-4A15-B152-D35E4C4D783C}"/>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152635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88AAC-839C-45ED-B6A6-7314D81FA4E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F9B1B24-EAEF-41E5-8449-AB6F6323B524}"/>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4" name="Pladsholder til sidefod 3">
            <a:extLst>
              <a:ext uri="{FF2B5EF4-FFF2-40B4-BE49-F238E27FC236}">
                <a16:creationId xmlns:a16="http://schemas.microsoft.com/office/drawing/2014/main" id="{81D8D6E7-EE2C-4A69-8968-AFB329E2DFB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7D3A18C-BDF6-40A4-85DD-CE94746A2B08}"/>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203008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71E91C0-FA15-4FF1-9D87-3B6F9F1F5D21}"/>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3" name="Pladsholder til sidefod 2">
            <a:extLst>
              <a:ext uri="{FF2B5EF4-FFF2-40B4-BE49-F238E27FC236}">
                <a16:creationId xmlns:a16="http://schemas.microsoft.com/office/drawing/2014/main" id="{DBF32F76-DF1D-4C63-8553-56E47C57849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1433D917-C1FA-4FB3-87B7-A57CA643AD20}"/>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770413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014570-8A0B-47E1-A9CB-5AFFBDD9A10F}"/>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4916BAD0-537E-49F9-A4FE-4591D72FDB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0DA1A15A-5690-4B1C-8737-B0C80CA141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B09C7BD-848B-4DBD-B899-DFC7FFBA5B10}"/>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6" name="Pladsholder til sidefod 5">
            <a:extLst>
              <a:ext uri="{FF2B5EF4-FFF2-40B4-BE49-F238E27FC236}">
                <a16:creationId xmlns:a16="http://schemas.microsoft.com/office/drawing/2014/main" id="{5F2E0FE4-D4A7-4D6B-B9A2-54274F13771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16587C5-01BF-414B-8DAC-6E952DFE181E}"/>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134375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7FF9D4-FC76-484D-A0A3-98C47BC801A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0F91A4C6-1A13-4F32-85A9-1D93118AF1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A2DA16FB-49BA-4633-B6F5-C15DAC7FA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338E150-18BB-40FF-BC22-DDC899F96E72}"/>
              </a:ext>
            </a:extLst>
          </p:cNvPr>
          <p:cNvSpPr>
            <a:spLocks noGrp="1"/>
          </p:cNvSpPr>
          <p:nvPr>
            <p:ph type="dt" sz="half" idx="10"/>
          </p:nvPr>
        </p:nvSpPr>
        <p:spPr/>
        <p:txBody>
          <a:bodyPr/>
          <a:lstStyle/>
          <a:p>
            <a:fld id="{1AD38BF0-D713-471D-9CA8-7252B95BB3F4}" type="datetimeFigureOut">
              <a:rPr lang="da-DK" smtClean="0"/>
              <a:t>06-05-2020</a:t>
            </a:fld>
            <a:endParaRPr lang="da-DK"/>
          </a:p>
        </p:txBody>
      </p:sp>
      <p:sp>
        <p:nvSpPr>
          <p:cNvPr id="6" name="Pladsholder til sidefod 5">
            <a:extLst>
              <a:ext uri="{FF2B5EF4-FFF2-40B4-BE49-F238E27FC236}">
                <a16:creationId xmlns:a16="http://schemas.microsoft.com/office/drawing/2014/main" id="{D41B0762-057B-4CD3-ADE2-C6E5653112A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2D966DB-0CCF-4DEE-970D-EC5B905559A1}"/>
              </a:ext>
            </a:extLst>
          </p:cNvPr>
          <p:cNvSpPr>
            <a:spLocks noGrp="1"/>
          </p:cNvSpPr>
          <p:nvPr>
            <p:ph type="sldNum" sz="quarter" idx="12"/>
          </p:nvPr>
        </p:nvSpPr>
        <p:spPr/>
        <p:txBody>
          <a:bodyPr/>
          <a:lstStyle/>
          <a:p>
            <a:fld id="{3E96EC6D-AA7A-4F17-BBA6-23F2D8DBF91E}" type="slidenum">
              <a:rPr lang="da-DK" smtClean="0"/>
              <a:t>‹nr.›</a:t>
            </a:fld>
            <a:endParaRPr lang="da-DK"/>
          </a:p>
        </p:txBody>
      </p:sp>
    </p:spTree>
    <p:extLst>
      <p:ext uri="{BB962C8B-B14F-4D97-AF65-F5344CB8AC3E}">
        <p14:creationId xmlns:p14="http://schemas.microsoft.com/office/powerpoint/2010/main" val="919325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AEC79C2-617F-482D-A79C-F87A41E658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3769D1F-B27F-4AF2-95D6-DD4A39E7B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D242C6A-0762-4AD6-B271-22A1C15FDF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38BF0-D713-471D-9CA8-7252B95BB3F4}" type="datetimeFigureOut">
              <a:rPr lang="da-DK" smtClean="0"/>
              <a:t>06-05-2020</a:t>
            </a:fld>
            <a:endParaRPr lang="da-DK"/>
          </a:p>
        </p:txBody>
      </p:sp>
      <p:sp>
        <p:nvSpPr>
          <p:cNvPr id="5" name="Pladsholder til sidefod 4">
            <a:extLst>
              <a:ext uri="{FF2B5EF4-FFF2-40B4-BE49-F238E27FC236}">
                <a16:creationId xmlns:a16="http://schemas.microsoft.com/office/drawing/2014/main" id="{B592F6BF-A9DD-46EE-B126-F427F8A73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7A397AC1-9CD7-462F-A290-9241E2FBC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6EC6D-AA7A-4F17-BBA6-23F2D8DBF91E}" type="slidenum">
              <a:rPr lang="da-DK" smtClean="0"/>
              <a:t>‹nr.›</a:t>
            </a:fld>
            <a:endParaRPr lang="da-DK"/>
          </a:p>
        </p:txBody>
      </p:sp>
    </p:spTree>
    <p:extLst>
      <p:ext uri="{BB962C8B-B14F-4D97-AF65-F5344CB8AC3E}">
        <p14:creationId xmlns:p14="http://schemas.microsoft.com/office/powerpoint/2010/main" val="3742287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869576" y="2867025"/>
            <a:ext cx="10685929" cy="3170099"/>
          </a:xfrm>
          <a:prstGeom prst="rect">
            <a:avLst/>
          </a:prstGeom>
          <a:noFill/>
        </p:spPr>
        <p:txBody>
          <a:bodyPr wrap="square" rtlCol="0">
            <a:spAutoFit/>
          </a:bodyPr>
          <a:lstStyle/>
          <a:p>
            <a:r>
              <a:rPr lang="da-DK" sz="4000" dirty="0"/>
              <a:t>Spørgeramme: </a:t>
            </a:r>
          </a:p>
          <a:p>
            <a:endParaRPr lang="da-DK" sz="4000" dirty="0"/>
          </a:p>
          <a:p>
            <a:r>
              <a:rPr lang="da-DK" sz="4000" dirty="0"/>
              <a:t>Hvor meget fokus bør I have på Digitale Planlægningsværktøjer i jeres projekterings-processer?</a:t>
            </a:r>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0" name="Billede 9">
            <a:extLst>
              <a:ext uri="{FF2B5EF4-FFF2-40B4-BE49-F238E27FC236}">
                <a16:creationId xmlns:a16="http://schemas.microsoft.com/office/drawing/2014/main" id="{3158A981-3C50-40AB-95DB-C9EE5DF4F0BF}"/>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579311" y="519953"/>
            <a:ext cx="2119065" cy="2022616"/>
          </a:xfrm>
          <a:prstGeom prst="rect">
            <a:avLst/>
          </a:prstGeom>
        </p:spPr>
      </p:pic>
    </p:spTree>
    <p:extLst>
      <p:ext uri="{BB962C8B-B14F-4D97-AF65-F5344CB8AC3E}">
        <p14:creationId xmlns:p14="http://schemas.microsoft.com/office/powerpoint/2010/main" val="228826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2.1:</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1020338" y="1607535"/>
            <a:ext cx="10315644" cy="1077218"/>
          </a:xfrm>
          <a:prstGeom prst="rect">
            <a:avLst/>
          </a:prstGeom>
          <a:noFill/>
        </p:spPr>
        <p:txBody>
          <a:bodyPr wrap="none" rtlCol="0">
            <a:spAutoFit/>
          </a:bodyPr>
          <a:lstStyle/>
          <a:p>
            <a:r>
              <a:rPr lang="da-DK" sz="3200" dirty="0">
                <a:effectLst/>
                <a:latin typeface="Arial" panose="020B0604020202020204" pitchFamily="34" charset="0"/>
                <a:ea typeface="Arial" panose="020B0604020202020204" pitchFamily="34" charset="0"/>
                <a:cs typeface="Times New Roman" panose="02020603050405020304" pitchFamily="18" charset="0"/>
              </a:rPr>
              <a:t>Hvor godt kender deltagerne i projekteringen hinanden?</a:t>
            </a:r>
          </a:p>
          <a:p>
            <a:endParaRPr lang="da-DK" sz="3200" dirty="0"/>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Nogenlunde. Mindst halvdelen er vant til at arbejde sammen.</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Ikke så meget. Der er nogle få gengangere fra opgave til opgave.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Slet ikke. Det er et næsten helt nyt hold hver gang.</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Ganske godt. De fleste har lavet mange opgaver sammen.</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Rigtig godt. Vi er det samme team næsten hver gang.</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212236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2.2:</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801276" y="1607535"/>
            <a:ext cx="10748455" cy="1384995"/>
          </a:xfrm>
          <a:prstGeom prst="rect">
            <a:avLst/>
          </a:prstGeom>
          <a:noFill/>
        </p:spPr>
        <p:txBody>
          <a:bodyPr wrap="none" rtlCol="0">
            <a:spAutoFit/>
          </a:bodyPr>
          <a:lstStyle/>
          <a:p>
            <a:r>
              <a:rPr lang="da-DK" sz="3200" dirty="0">
                <a:effectLst/>
                <a:latin typeface="Arial" panose="020B0604020202020204" pitchFamily="34" charset="0"/>
                <a:ea typeface="Arial" panose="020B0604020202020204" pitchFamily="34" charset="0"/>
                <a:cs typeface="Times New Roman" panose="02020603050405020304" pitchFamily="18" charset="0"/>
              </a:rPr>
              <a:t>Hvor store forskelle er der i deltagernes faglige baggrund?</a:t>
            </a:r>
          </a:p>
          <a:p>
            <a:r>
              <a:rPr lang="da-DK" sz="2000" dirty="0">
                <a:latin typeface="Arial" panose="020B0604020202020204" pitchFamily="34" charset="0"/>
                <a:ea typeface="Arial" panose="020B0604020202020204" pitchFamily="34" charset="0"/>
                <a:cs typeface="Times New Roman" panose="02020603050405020304" pitchFamily="18" charset="0"/>
              </a:rPr>
              <a:t>(f.eks. akademikere vs. håndværkere. arkitekter vs. ingeniører etc.)</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a:p>
            <a:endParaRPr lang="da-DK" sz="3200" dirty="0"/>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Nogen forskel. Vi har flere faggrupper eller udd.-niveauer i teamet.</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Mindre forskelle. Vi har alle næsten ens uddannelse/</a:t>
            </a:r>
          </a:p>
          <a:p>
            <a:pPr algn="ctr"/>
            <a:r>
              <a:rPr lang="da-DK" sz="2400" dirty="0">
                <a:solidFill>
                  <a:schemeClr val="tx1"/>
                </a:solidFill>
              </a:rPr>
              <a:t>faglighed</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Ingen forskel. Vi har alle den samme faglige baggrund</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stor forskel. Vi har både flere udd.-niveauer og fagligheder i teamet.</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Stor forskel. Vi har næsten alle forskellige faglige baggrunde og uddannelser</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88033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2.3:</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33412" y="1505495"/>
            <a:ext cx="11028981" cy="553998"/>
          </a:xfrm>
          <a:prstGeom prst="rect">
            <a:avLst/>
          </a:prstGeom>
          <a:noFill/>
        </p:spPr>
        <p:txBody>
          <a:bodyPr wrap="none" rtlCol="0">
            <a:spAutoFit/>
          </a:bodyPr>
          <a:lstStyle/>
          <a:p>
            <a:r>
              <a:rPr lang="da-DK" sz="3000" dirty="0">
                <a:effectLst/>
                <a:latin typeface="Arial" panose="020B0604020202020204" pitchFamily="34" charset="0"/>
                <a:ea typeface="Arial" panose="020B0604020202020204" pitchFamily="34" charset="0"/>
                <a:cs typeface="Times New Roman" panose="02020603050405020304" pitchFamily="18" charset="0"/>
              </a:rPr>
              <a:t>Hvor mange projekter sidder deltagerne typisk med ad gangen?</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Typisk 1-2 andre projekter samtidig.</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Typisk lidt andet ved siden af, men opgaven fylder det meste.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Kun det ene. Er man på opgaven er det på fuld tid.</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Typisk 3-4 andre projekter samtidig.</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Typisk 5 eller endnu flere andre projekter samtidig.</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349076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2.4:</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33412" y="1505495"/>
            <a:ext cx="9177512" cy="584775"/>
          </a:xfrm>
          <a:prstGeom prst="rect">
            <a:avLst/>
          </a:prstGeom>
          <a:noFill/>
        </p:spPr>
        <p:txBody>
          <a:bodyPr wrap="none" rtlCol="0">
            <a:spAutoFit/>
          </a:bodyPr>
          <a:lstStyle/>
          <a:p>
            <a:r>
              <a:rPr lang="da-DK" sz="3200" dirty="0">
                <a:effectLst/>
                <a:latin typeface="Arial" panose="020B0604020202020204" pitchFamily="34" charset="0"/>
                <a:ea typeface="Arial" panose="020B0604020202020204" pitchFamily="34" charset="0"/>
                <a:cs typeface="Times New Roman" panose="02020603050405020304" pitchFamily="18" charset="0"/>
              </a:rPr>
              <a:t>Hvem styrer (de fleste af) deltagernes kalendere?</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gør projekt-lederen.</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gør deltageren - i dialog med projektteamet og projekt-lederen.</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gør deltageren selv.</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gør deltagerens chef/leder.</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er tilfældigt – eller der er slet ingen styring.</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348818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2.5:</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33412" y="1505495"/>
            <a:ext cx="10225876" cy="584775"/>
          </a:xfrm>
          <a:prstGeom prst="rect">
            <a:avLst/>
          </a:prstGeom>
          <a:noFill/>
        </p:spPr>
        <p:txBody>
          <a:bodyPr wrap="none" rtlCol="0">
            <a:spAutoFit/>
          </a:bodyPr>
          <a:lstStyle/>
          <a:p>
            <a:r>
              <a:rPr lang="da-DK" sz="3200" dirty="0">
                <a:effectLst/>
                <a:latin typeface="Arial" panose="020B0604020202020204" pitchFamily="34" charset="0"/>
                <a:ea typeface="Arial" panose="020B0604020202020204" pitchFamily="34" charset="0"/>
                <a:cs typeface="Times New Roman" panose="02020603050405020304" pitchFamily="18" charset="0"/>
              </a:rPr>
              <a:t>Hvilken tradition har I for samarbejde og opgavedeling?</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samarbejder når vi bliver bedt om at hjælpe/dele</a:t>
            </a:r>
          </a:p>
          <a:p>
            <a:pPr algn="ctr"/>
            <a:r>
              <a:rPr lang="da-DK" sz="2400" dirty="0">
                <a:solidFill>
                  <a:schemeClr val="tx1"/>
                </a:solidFill>
              </a:rPr>
              <a:t>opgaver.</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kan dele og omfordele opgaver når det virkelig brænder på.</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Ingen. Enhver passer sin egen opgave.</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står altid til rådighed for hinanden til hjælp og samarbejde.</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fordeler og løser opgaver sammen. En opgave er alles opgave.</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87740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753035" y="3075057"/>
            <a:ext cx="10685929" cy="923330"/>
          </a:xfrm>
          <a:prstGeom prst="rect">
            <a:avLst/>
          </a:prstGeom>
          <a:noFill/>
        </p:spPr>
        <p:txBody>
          <a:bodyPr wrap="square" rtlCol="0">
            <a:spAutoFit/>
          </a:bodyPr>
          <a:lstStyle/>
          <a:p>
            <a:r>
              <a:rPr lang="da-DK" sz="5400" b="1" dirty="0">
                <a:latin typeface="Arial" panose="020B0604020202020204" pitchFamily="34" charset="0"/>
                <a:cs typeface="Times New Roman" panose="02020603050405020304" pitchFamily="18" charset="0"/>
              </a:rPr>
              <a:t>3. Jeres Samarbejdsramme</a:t>
            </a:r>
            <a:endParaRPr lang="da-DK" sz="5400" b="1" dirty="0"/>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303660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3.1:</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04838" y="1447087"/>
            <a:ext cx="11250195" cy="1077218"/>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ofte kan man finde alle Jeres deltagere i projekteringen </a:t>
            </a:r>
          </a:p>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på samme adresse?</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Måske en gang om ugen. Evt. eksterne kan kaldes ind om</a:t>
            </a:r>
          </a:p>
          <a:p>
            <a:pPr algn="ctr"/>
            <a:r>
              <a:rPr lang="da-DK" sz="2400" dirty="0">
                <a:solidFill>
                  <a:schemeClr val="tx1"/>
                </a:solidFill>
              </a:rPr>
              <a:t>nødvendigt.</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Sjældent. Vi er ofte ude af huset og/eller har en del eksterne deltagere.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Aldrig. Vi er altid ude af huset og/eller har mange eksterne deltagere.</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Som regel. Der kan være nogen ude af huset, men vi er her alle for det meste.</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Hver dag. Vi sidder sammen – hele teamet.</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213631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3.2:</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60156" y="1447087"/>
            <a:ext cx="11139588" cy="892552"/>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sikre er I på at alle i teamet vil følge en fælles instruks?</a:t>
            </a:r>
          </a:p>
          <a:p>
            <a:pPr algn="ctr"/>
            <a:r>
              <a:rPr lang="da-DK" sz="2000" dirty="0">
                <a:latin typeface="Arial" panose="020B0604020202020204" pitchFamily="34" charset="0"/>
                <a:ea typeface="Arial" panose="020B0604020202020204" pitchFamily="34" charset="0"/>
                <a:cs typeface="Times New Roman" panose="02020603050405020304" pitchFamily="18" charset="0"/>
              </a:rPr>
              <a:t>(f.eks. om fælles brug af planlægningsværktøj)</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OK chance. Det lykkes nogen gange - og burde også kunne virke med eksterne.  </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usikre. Vi bruger det sjældent eller ved ikke om eksterne vil følge dem.</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Slet ikke sikre. Vi laver selv vores regler eller vi har mange eksterne med. </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sikre. Vi er vant til det og har også ret godt styr på evt. eksterne deltagere.</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Selvfølgelig! Det gør vi altid. Også med eksterne deltagere.</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155035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3.3:</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1344655" y="1447087"/>
            <a:ext cx="9770623" cy="1384995"/>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a:t>
            </a:r>
            <a:r>
              <a:rPr lang="da-DK" sz="3200" dirty="0">
                <a:latin typeface="Arial" panose="020B0604020202020204" pitchFamily="34" charset="0"/>
                <a:ea typeface="Arial" panose="020B0604020202020204" pitchFamily="34" charset="0"/>
                <a:cs typeface="Times New Roman" panose="02020603050405020304" pitchFamily="18" charset="0"/>
              </a:rPr>
              <a:t>tæt sidder projektleder på den chef som har det</a:t>
            </a:r>
          </a:p>
          <a:p>
            <a:pPr algn="ctr"/>
            <a:r>
              <a:rPr lang="da-DK" sz="3200" dirty="0">
                <a:latin typeface="Arial" panose="020B0604020202020204" pitchFamily="34" charset="0"/>
                <a:ea typeface="Arial" panose="020B0604020202020204" pitchFamily="34" charset="0"/>
                <a:cs typeface="Times New Roman" panose="02020603050405020304" pitchFamily="18" charset="0"/>
              </a:rPr>
              <a:t>overordnede projektansvar?</a:t>
            </a:r>
            <a:endParaRPr lang="da-DK" sz="3200" dirty="0">
              <a:effectLst/>
              <a:latin typeface="Arial" panose="020B0604020202020204" pitchFamily="34" charset="0"/>
              <a:ea typeface="Arial" panose="020B0604020202020204" pitchFamily="34" charset="0"/>
              <a:cs typeface="Times New Roman" panose="02020603050405020304" pitchFamily="18" charset="0"/>
            </a:endParaRPr>
          </a:p>
          <a:p>
            <a:pPr algn="ct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 sidder så tæt på hinanden at de kan snakke sammen min. hver uge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 sidder adskilt fra hinanden og har kun den planlagte kontakt.</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 har slet ikke kontakt. Al dialog foregår skriftligt.</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 sidder på samme kontoradresse og har daglig kontakt.</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er én og samme person.</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32930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3.4:</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396362" y="1447555"/>
            <a:ext cx="11399274" cy="1200329"/>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Taler alle i projektteamet ”samme sprog”</a:t>
            </a:r>
            <a:r>
              <a:rPr lang="da-DK" sz="3200" dirty="0">
                <a:latin typeface="Arial" panose="020B0604020202020204" pitchFamily="34" charset="0"/>
                <a:ea typeface="Arial" panose="020B0604020202020204" pitchFamily="34" charset="0"/>
                <a:cs typeface="Times New Roman" panose="02020603050405020304" pitchFamily="18" charset="0"/>
              </a:rPr>
              <a:t>?</a:t>
            </a:r>
          </a:p>
          <a:p>
            <a:pPr algn="ctr"/>
            <a:r>
              <a:rPr lang="da-DK" sz="2000" dirty="0">
                <a:effectLst/>
                <a:latin typeface="Arial" panose="020B0604020202020204" pitchFamily="34" charset="0"/>
                <a:ea typeface="Arial" panose="020B0604020202020204" pitchFamily="34" charset="0"/>
                <a:cs typeface="Times New Roman" panose="02020603050405020304" pitchFamily="18" charset="0"/>
              </a:rPr>
              <a:t>(d</a:t>
            </a:r>
            <a:r>
              <a:rPr lang="da-DK" sz="2000" dirty="0">
                <a:latin typeface="Arial" panose="020B0604020202020204" pitchFamily="34" charset="0"/>
                <a:ea typeface="Arial" panose="020B0604020202020204" pitchFamily="34" charset="0"/>
                <a:cs typeface="Times New Roman" panose="02020603050405020304" pitchFamily="18" charset="0"/>
              </a:rPr>
              <a:t>vs. at det er muligt at forstå hinanden på skrift på dansk eller engelsk – og med samme fagsprog)</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a:p>
            <a:pPr algn="ct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Ikke helt, men de sproglige/ fagsproglige forskelle er ikke så alvorlige.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Både og. Vi kan da forstå hinanden for det meste, men der sker misforståelser. </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Vi har flere sprog eller fagsprog i teamet som ofte kræver oversættelse.</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Der kan opstå enkelte problemer med sprog eller fagsprog, men sjældent.</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det er slet ikke noget problem. Alle forstår hinanden 100%.</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117015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Sådan bruger I spørgerammen</a:t>
            </a:r>
          </a:p>
        </p:txBody>
      </p:sp>
      <p:sp>
        <p:nvSpPr>
          <p:cNvPr id="2" name="Tekstfelt 1">
            <a:extLst>
              <a:ext uri="{FF2B5EF4-FFF2-40B4-BE49-F238E27FC236}">
                <a16:creationId xmlns:a16="http://schemas.microsoft.com/office/drawing/2014/main" id="{E3911154-F469-49EF-884F-15FAF1162DFC}"/>
              </a:ext>
            </a:extLst>
          </p:cNvPr>
          <p:cNvSpPr txBox="1"/>
          <p:nvPr/>
        </p:nvSpPr>
        <p:spPr>
          <a:xfrm>
            <a:off x="582026" y="1327863"/>
            <a:ext cx="11027947" cy="5416868"/>
          </a:xfrm>
          <a:prstGeom prst="rect">
            <a:avLst/>
          </a:prstGeom>
          <a:noFill/>
        </p:spPr>
        <p:txBody>
          <a:bodyPr wrap="square" rtlCol="0">
            <a:spAutoFit/>
          </a:bodyPr>
          <a:lstStyle/>
          <a:p>
            <a:pPr algn="just"/>
            <a:r>
              <a:rPr lang="da-DK" dirty="0"/>
              <a:t>Denne spørgeramme er målrettet til jer som enten er en virksomhed i byggebranchen eller et projektteam med projekteringsopgaver. Og til dig som er ansvarlig chef eller projektleder for virksomheden/projektteamet. Vi vil med spørgerammen gerne inspirere jer til at vurdere og diskutere om I har den rigtige blanding af digital og mere traditionel planlægning i jeres projekteringsprocesser. Og i hvilken grad dem I er og det I laver kalder på en større eller mindre grad af digital planlægning.</a:t>
            </a:r>
          </a:p>
          <a:p>
            <a:pPr algn="just"/>
            <a:endParaRPr lang="da-DK" sz="1000" dirty="0"/>
          </a:p>
          <a:p>
            <a:pPr algn="just"/>
            <a:r>
              <a:rPr lang="da-DK" dirty="0"/>
              <a:t>På de følgende sider stiller vi jer 20 spørgsmål om jeres projekteringsarbejde. Spørgsmålene er inddelt i fire grupper</a:t>
            </a:r>
          </a:p>
          <a:p>
            <a:pPr algn="just"/>
            <a:r>
              <a:rPr lang="da-DK" dirty="0"/>
              <a:t>med fem spørgsmål i hver gruppe. Tanken er at I svarer på spørgsmålene individuelt – og hvis I er flere, at I til sidst sammenligner jeres resultater som udgangspunkt for en dialog om digital og traditionel planlægning. </a:t>
            </a:r>
          </a:p>
          <a:p>
            <a:pPr algn="just"/>
            <a:endParaRPr lang="da-DK" sz="1000" dirty="0"/>
          </a:p>
          <a:p>
            <a:pPr algn="just"/>
            <a:r>
              <a:rPr lang="da-DK" dirty="0"/>
              <a:t>Gennemgå slides serien i PowerPoints ”Slideshow” mode. Til hvert spørgsmål læser I først spørgsmålets tekst og alle svarmulighederne – og vælger hver især det svar som I mener giver det mest korrekte billede af jeres projekteringsarbejde. I kan fra starten vælge om I vil svare ud fra en konkret opgave I er i gang med (eller skal i gang med) – eller om I svarer ud fra hvordan jeres opgaver typisk ser ud. Når alle har valgt svar til spørgsmålet trykker I ‘fremad’ i PP-serien og der kommer et pointtal frem for hvert svar. Notér pointtallet for det svar I har valgt. Og tryk derefter videre til næste spørgsmål.</a:t>
            </a:r>
          </a:p>
          <a:p>
            <a:pPr algn="just"/>
            <a:endParaRPr lang="da-DK" sz="1000" dirty="0"/>
          </a:p>
          <a:p>
            <a:pPr algn="just"/>
            <a:r>
              <a:rPr lang="da-DK" dirty="0"/>
              <a:t>Når I har svaret på alle 20 spørgsmål skal hver af jer lægge alle jeres pointtal sammen. De sidste slides i serien indeholder vores bud på hvad der kunne være værd at overveje for jer, baseret på forskellige pointresultater.</a:t>
            </a:r>
          </a:p>
          <a:p>
            <a:pPr algn="just"/>
            <a:endParaRPr lang="da-DK" sz="1000" dirty="0"/>
          </a:p>
          <a:p>
            <a:pPr algn="just"/>
            <a:r>
              <a:rPr lang="da-DK" dirty="0"/>
              <a:t>God fornøjelse med spørgerammen – og dialogen bagefter.</a:t>
            </a:r>
          </a:p>
        </p:txBody>
      </p:sp>
    </p:spTree>
    <p:extLst>
      <p:ext uri="{BB962C8B-B14F-4D97-AF65-F5344CB8AC3E}">
        <p14:creationId xmlns:p14="http://schemas.microsoft.com/office/powerpoint/2010/main" val="2630630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E11E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3.5:</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402774" y="1533734"/>
            <a:ext cx="11386450" cy="584775"/>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Er der udskiftninger af deltagere i løbet af projekteringsfasen?</a:t>
            </a:r>
            <a:endParaRPr lang="da-DK" sz="3200" dirty="0">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Der bliver typisk skiftet et par stykker. Men det giver kun mindre problemer. </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Måske en enkelt, men det er småting - teamet fungerer uændret.</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Vi har samme team igennem hele fasen fra start til slut.</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Der bliver skiftet en del af holdet og det giver os nogen problemer.</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der er typisk mange udskiftninger og vi bruger meget tid på at klare det. </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202777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753035" y="3075057"/>
            <a:ext cx="10685929" cy="1754326"/>
          </a:xfrm>
          <a:prstGeom prst="rect">
            <a:avLst/>
          </a:prstGeom>
          <a:noFill/>
        </p:spPr>
        <p:txBody>
          <a:bodyPr wrap="square" rtlCol="0">
            <a:spAutoFit/>
          </a:bodyPr>
          <a:lstStyle/>
          <a:p>
            <a:r>
              <a:rPr lang="da-DK" sz="5400" b="1" dirty="0">
                <a:latin typeface="Arial" panose="020B0604020202020204" pitchFamily="34" charset="0"/>
                <a:cs typeface="Times New Roman" panose="02020603050405020304" pitchFamily="18" charset="0"/>
              </a:rPr>
              <a:t>4. Jeres digitalisering i</a:t>
            </a:r>
          </a:p>
          <a:p>
            <a:r>
              <a:rPr lang="da-DK" sz="5400" b="1" dirty="0">
                <a:latin typeface="Arial" panose="020B0604020202020204" pitchFamily="34" charset="0"/>
                <a:cs typeface="Times New Roman" panose="02020603050405020304" pitchFamily="18" charset="0"/>
              </a:rPr>
              <a:t>    virksomheden, generelt</a:t>
            </a:r>
            <a:endParaRPr lang="da-DK" sz="5400" b="1" dirty="0"/>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765040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4.1:</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2450041" y="1490106"/>
            <a:ext cx="7244292" cy="584775"/>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Kører virksomheden digital tidsstyring?</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er 50/50. For nogen medarbejdere eller opgaver gør vi, for andre ikke.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 på enkelte særlige opgaver, men ellers generelt ikke.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Vi tidsstyrer ikke – eller gør det manuelt på </a:t>
            </a:r>
            <a:r>
              <a:rPr lang="da-DK" sz="2400" dirty="0" err="1">
                <a:solidFill>
                  <a:schemeClr val="tx1"/>
                </a:solidFill>
              </a:rPr>
              <a:t>timesheets</a:t>
            </a:r>
            <a:r>
              <a:rPr lang="da-DK" sz="2400" dirty="0">
                <a:solidFill>
                  <a:schemeClr val="tx1"/>
                </a:solidFill>
              </a:rPr>
              <a:t>.</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for de fleste medarbejdere og på de fleste opgavetyper.</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for alle medarbejdere og på alle opgaver.</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162640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4.2:</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1313834" y="1566306"/>
            <a:ext cx="9727342" cy="584775"/>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Arbejder virksomheden med fildeling på fælles drev?</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har nogle ting på fælles server eller i skyen. Andre ligger hos den enkelte.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har enkelte ting delt på fælles server/ i skyen. Men det meste ligger lokalt.</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Vi arbejder kun fra/på egen computer</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vi har det meste af vores arbejde liggende på fælles server eller i skyen.</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vi har alt arbejde liggende på fælles server eller i skyen.</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369871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4.3:</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66750" y="1466107"/>
            <a:ext cx="10953750" cy="1077218"/>
          </a:xfrm>
          <a:prstGeom prst="rect">
            <a:avLst/>
          </a:prstGeom>
          <a:noFill/>
        </p:spPr>
        <p:txBody>
          <a:bodyPr wrap="squar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Har virksomheden udpeget ansvarlige for udvikling af virksomhedens digitale værktøjer og digitale kompetencer?</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for begge dele – men det er uformelt og ikke officielle funktioner.</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for den ene af delene – men det er uformelt og ikke en officiel</a:t>
            </a:r>
          </a:p>
          <a:p>
            <a:pPr algn="ctr"/>
            <a:r>
              <a:rPr lang="da-DK" sz="2400" dirty="0">
                <a:solidFill>
                  <a:schemeClr val="tx1"/>
                </a:solidFill>
              </a:rPr>
              <a:t>funktion.</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Det har vi ikke taget stilling til. </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vi har en tydeligt udpeget ansvarlig funktion for én af delene.</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vi har tydeligt udpegede ansvarlige funktioner for begge dele.</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110640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4.4:</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66750" y="1466107"/>
            <a:ext cx="10953750" cy="584775"/>
          </a:xfrm>
          <a:prstGeom prst="rect">
            <a:avLst/>
          </a:prstGeom>
          <a:noFill/>
        </p:spPr>
        <p:txBody>
          <a:bodyPr wrap="squar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Hvordan udvikler digitalisering sig i virksomheden?</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Enkelte udvikler sig selv, men det meste sker gennem tiltag fra ledelsen.</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Mange udvikler sig selv, men ledelsen laver tiltag for at få alle med.</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480290" y="3195659"/>
            <a:ext cx="2200998"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Automatisk.</a:t>
            </a:r>
          </a:p>
          <a:p>
            <a:pPr algn="ctr"/>
            <a:r>
              <a:rPr lang="da-DK" sz="2400" dirty="0">
                <a:solidFill>
                  <a:schemeClr val="tx1"/>
                </a:solidFill>
              </a:rPr>
              <a:t>Vi er alle  nysgerrige på ny digital viden og opsøger den af os selv.</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udvikler os kun når vi skal og/eller ledelsen sætter nye tiltag i gang.</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Der sker ikke nogen udvikling.</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480290" y="5676900"/>
            <a:ext cx="2200998"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12322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4D65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4.5:</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66750" y="1466107"/>
            <a:ext cx="10953750" cy="1077218"/>
          </a:xfrm>
          <a:prstGeom prst="rect">
            <a:avLst/>
          </a:prstGeom>
          <a:noFill/>
        </p:spPr>
        <p:txBody>
          <a:bodyPr wrap="squar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stor er forskellen på medarbejdernes digitale kompetencer?</a:t>
            </a:r>
          </a:p>
        </p:txBody>
      </p:sp>
      <p:sp>
        <p:nvSpPr>
          <p:cNvPr id="7" name="Tekstfelt 6">
            <a:extLst>
              <a:ext uri="{FF2B5EF4-FFF2-40B4-BE49-F238E27FC236}">
                <a16:creationId xmlns:a16="http://schemas.microsoft.com/office/drawing/2014/main" id="{5933AB28-1AE9-41F9-B96F-70793939321A}"/>
              </a:ext>
            </a:extLst>
          </p:cNvPr>
          <p:cNvSpPr txBox="1"/>
          <p:nvPr/>
        </p:nvSpPr>
        <p:spPr>
          <a:xfrm>
            <a:off x="480289" y="2737141"/>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086101"/>
            <a:ext cx="2076450" cy="2486024"/>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Tydelig forskel, men enkelte værktøjer og programmer som de fleste kan bruge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086101"/>
            <a:ext cx="2076450" cy="2486024"/>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Nogen forskel – men dog en fælles base af værktøjer og programmer som de fleste kan bruge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480290" y="3086101"/>
            <a:ext cx="2200998" cy="2486023"/>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Stort set ingen forskel. Vi kan alle de samme værktøjer og programmer.</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086101"/>
            <a:ext cx="2076450" cy="2486024"/>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stor forskel. Nogle kan meget – andre langt mindre. Svært at skabe fælles base.</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06474"/>
            <a:ext cx="2076450" cy="2465650"/>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Stor forskel – lige fra 100% digitale eksperter til  nybegyndere. Ingen fælles base.</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480290" y="5676900"/>
            <a:ext cx="2200998"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Tree>
    <p:extLst>
      <p:ext uri="{BB962C8B-B14F-4D97-AF65-F5344CB8AC3E}">
        <p14:creationId xmlns:p14="http://schemas.microsoft.com/office/powerpoint/2010/main" val="359508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753035" y="3075057"/>
            <a:ext cx="10685929" cy="2585323"/>
          </a:xfrm>
          <a:prstGeom prst="rect">
            <a:avLst/>
          </a:prstGeom>
          <a:noFill/>
        </p:spPr>
        <p:txBody>
          <a:bodyPr wrap="square" rtlCol="0">
            <a:spAutoFit/>
          </a:bodyPr>
          <a:lstStyle/>
          <a:p>
            <a:r>
              <a:rPr lang="da-DK" sz="5400" b="1" dirty="0">
                <a:latin typeface="Arial" panose="020B0604020202020204" pitchFamily="34" charset="0"/>
                <a:cs typeface="Times New Roman" panose="02020603050405020304" pitchFamily="18" charset="0"/>
              </a:rPr>
              <a:t>Hvor mange point har dine svar givet i alt? Tæl sammen fra alle</a:t>
            </a:r>
          </a:p>
          <a:p>
            <a:r>
              <a:rPr lang="da-DK" sz="5400" b="1" dirty="0">
                <a:latin typeface="Arial" panose="020B0604020202020204" pitchFamily="34" charset="0"/>
                <a:cs typeface="Times New Roman" panose="02020603050405020304" pitchFamily="18" charset="0"/>
              </a:rPr>
              <a:t>20 spørgsmål.</a:t>
            </a:r>
            <a:endParaRPr lang="da-DK" sz="5400" b="1" dirty="0"/>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212766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0061"/>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2271135" cy="584775"/>
          </a:xfrm>
          <a:prstGeom prst="rect">
            <a:avLst/>
          </a:prstGeom>
          <a:noFill/>
        </p:spPr>
        <p:txBody>
          <a:bodyPr wrap="none" rtlCol="0">
            <a:spAutoFit/>
          </a:bodyPr>
          <a:lstStyle/>
          <a:p>
            <a:r>
              <a:rPr lang="da-DK" sz="3200" dirty="0"/>
              <a:t>Tegn dit svar</a:t>
            </a:r>
          </a:p>
        </p:txBody>
      </p:sp>
      <p:sp>
        <p:nvSpPr>
          <p:cNvPr id="5" name="Tekstfelt 4">
            <a:extLst>
              <a:ext uri="{FF2B5EF4-FFF2-40B4-BE49-F238E27FC236}">
                <a16:creationId xmlns:a16="http://schemas.microsoft.com/office/drawing/2014/main" id="{CC79E5D0-0251-4537-81E8-C1FAFA4A7137}"/>
              </a:ext>
            </a:extLst>
          </p:cNvPr>
          <p:cNvSpPr txBox="1"/>
          <p:nvPr/>
        </p:nvSpPr>
        <p:spPr>
          <a:xfrm>
            <a:off x="355999" y="2185152"/>
            <a:ext cx="5179303" cy="4524315"/>
          </a:xfrm>
          <a:prstGeom prst="rect">
            <a:avLst/>
          </a:prstGeom>
          <a:noFill/>
        </p:spPr>
        <p:txBody>
          <a:bodyPr wrap="none" rtlCol="0">
            <a:spAutoFit/>
          </a:bodyPr>
          <a:lstStyle/>
          <a:p>
            <a:r>
              <a:rPr lang="da-DK" sz="2000" dirty="0"/>
              <a:t>Antal point i alt: ________</a:t>
            </a:r>
          </a:p>
          <a:p>
            <a:endParaRPr lang="da-DK" sz="2000" dirty="0"/>
          </a:p>
          <a:p>
            <a:r>
              <a:rPr lang="da-DK" sz="2000" dirty="0"/>
              <a:t>Antal point for spørgsmål 1.1. - 1.5.  _________</a:t>
            </a:r>
          </a:p>
          <a:p>
            <a:endParaRPr lang="da-DK" sz="2000" dirty="0"/>
          </a:p>
          <a:p>
            <a:r>
              <a:rPr lang="da-DK" sz="2000" dirty="0"/>
              <a:t>Antal point for spørgsmål 2.1. - 2.5.  _________</a:t>
            </a:r>
          </a:p>
          <a:p>
            <a:endParaRPr lang="da-DK" sz="2000" dirty="0"/>
          </a:p>
          <a:p>
            <a:r>
              <a:rPr lang="da-DK" sz="2000" dirty="0"/>
              <a:t>Antal point for spørgsmål 3.1. - 3.5.  _________</a:t>
            </a:r>
          </a:p>
          <a:p>
            <a:endParaRPr lang="da-DK" sz="2000" dirty="0"/>
          </a:p>
          <a:p>
            <a:r>
              <a:rPr lang="da-DK" sz="2000" dirty="0"/>
              <a:t>Antal point for spørgsmål 4.1. - 4.5.  _________</a:t>
            </a:r>
          </a:p>
          <a:p>
            <a:endParaRPr lang="da-DK" dirty="0"/>
          </a:p>
          <a:p>
            <a:endParaRPr lang="da-DK" dirty="0"/>
          </a:p>
          <a:p>
            <a:r>
              <a:rPr lang="da-DK" dirty="0"/>
              <a:t>Tegn de fire pointantal ind i diagrammet til højre</a:t>
            </a:r>
          </a:p>
          <a:p>
            <a:r>
              <a:rPr lang="da-DK" dirty="0"/>
              <a:t>og forbind dem med fire linjer så dit svar tilsammen</a:t>
            </a:r>
          </a:p>
          <a:p>
            <a:r>
              <a:rPr lang="da-DK" dirty="0"/>
              <a:t>udgør en ”diamant”.</a:t>
            </a:r>
          </a:p>
          <a:p>
            <a:endParaRPr lang="da-DK" dirty="0"/>
          </a:p>
        </p:txBody>
      </p:sp>
      <p:cxnSp>
        <p:nvCxnSpPr>
          <p:cNvPr id="8" name="Lige forbindelse 7">
            <a:extLst>
              <a:ext uri="{FF2B5EF4-FFF2-40B4-BE49-F238E27FC236}">
                <a16:creationId xmlns:a16="http://schemas.microsoft.com/office/drawing/2014/main" id="{F84420FB-1E69-42C3-9413-8FBA95062DAE}"/>
              </a:ext>
            </a:extLst>
          </p:cNvPr>
          <p:cNvCxnSpPr>
            <a:cxnSpLocks/>
          </p:cNvCxnSpPr>
          <p:nvPr/>
        </p:nvCxnSpPr>
        <p:spPr>
          <a:xfrm>
            <a:off x="9036424" y="2160494"/>
            <a:ext cx="0" cy="3977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Lige forbindelse 9">
            <a:extLst>
              <a:ext uri="{FF2B5EF4-FFF2-40B4-BE49-F238E27FC236}">
                <a16:creationId xmlns:a16="http://schemas.microsoft.com/office/drawing/2014/main" id="{27183F99-965A-46E3-989A-E642E11CD8FA}"/>
              </a:ext>
            </a:extLst>
          </p:cNvPr>
          <p:cNvCxnSpPr>
            <a:cxnSpLocks/>
          </p:cNvCxnSpPr>
          <p:nvPr/>
        </p:nvCxnSpPr>
        <p:spPr>
          <a:xfrm flipV="1">
            <a:off x="7028774" y="4141004"/>
            <a:ext cx="4000146" cy="802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kstfelt 10">
            <a:extLst>
              <a:ext uri="{FF2B5EF4-FFF2-40B4-BE49-F238E27FC236}">
                <a16:creationId xmlns:a16="http://schemas.microsoft.com/office/drawing/2014/main" id="{BFE01CC9-2981-4EC2-BDAE-0C83672EB194}"/>
              </a:ext>
            </a:extLst>
          </p:cNvPr>
          <p:cNvSpPr txBox="1"/>
          <p:nvPr/>
        </p:nvSpPr>
        <p:spPr>
          <a:xfrm>
            <a:off x="7424669" y="1447800"/>
            <a:ext cx="2961132" cy="646331"/>
          </a:xfrm>
          <a:prstGeom prst="rect">
            <a:avLst/>
          </a:prstGeom>
          <a:noFill/>
        </p:spPr>
        <p:txBody>
          <a:bodyPr wrap="none" rtlCol="0">
            <a:spAutoFit/>
          </a:bodyPr>
          <a:lstStyle/>
          <a:p>
            <a:pPr marL="342900" indent="-342900" algn="ctr">
              <a:buAutoNum type="arabicPeriod"/>
            </a:pPr>
            <a:r>
              <a:rPr lang="da-DK" dirty="0"/>
              <a:t>Jeres Projekteringsopgave</a:t>
            </a:r>
          </a:p>
          <a:p>
            <a:pPr algn="ctr"/>
            <a:r>
              <a:rPr lang="da-DK" dirty="0"/>
              <a:t>        (antal point)</a:t>
            </a:r>
          </a:p>
        </p:txBody>
      </p:sp>
      <p:sp>
        <p:nvSpPr>
          <p:cNvPr id="13" name="Tekstfelt 12">
            <a:extLst>
              <a:ext uri="{FF2B5EF4-FFF2-40B4-BE49-F238E27FC236}">
                <a16:creationId xmlns:a16="http://schemas.microsoft.com/office/drawing/2014/main" id="{8F3757D6-20E4-43DB-BFE3-D4BB3A053654}"/>
              </a:ext>
            </a:extLst>
          </p:cNvPr>
          <p:cNvSpPr txBox="1"/>
          <p:nvPr/>
        </p:nvSpPr>
        <p:spPr>
          <a:xfrm>
            <a:off x="8646417" y="1992018"/>
            <a:ext cx="367408" cy="2031325"/>
          </a:xfrm>
          <a:prstGeom prst="rect">
            <a:avLst/>
          </a:prstGeom>
          <a:noFill/>
        </p:spPr>
        <p:txBody>
          <a:bodyPr wrap="none" rtlCol="0">
            <a:spAutoFit/>
          </a:bodyPr>
          <a:lstStyle/>
          <a:p>
            <a:pPr algn="ctr"/>
            <a:r>
              <a:rPr lang="da-DK" sz="1400" dirty="0"/>
              <a:t>25</a:t>
            </a:r>
          </a:p>
          <a:p>
            <a:pPr algn="ctr"/>
            <a:endParaRPr lang="da-DK" sz="1400" dirty="0"/>
          </a:p>
          <a:p>
            <a:pPr algn="ctr"/>
            <a:r>
              <a:rPr lang="da-DK" sz="1400" dirty="0"/>
              <a:t>20</a:t>
            </a:r>
          </a:p>
          <a:p>
            <a:pPr algn="ctr"/>
            <a:endParaRPr lang="da-DK" sz="1400" dirty="0"/>
          </a:p>
          <a:p>
            <a:pPr algn="ctr"/>
            <a:r>
              <a:rPr lang="da-DK" sz="1400" dirty="0"/>
              <a:t>15</a:t>
            </a:r>
          </a:p>
          <a:p>
            <a:pPr algn="ctr"/>
            <a:endParaRPr lang="da-DK" sz="1400" dirty="0"/>
          </a:p>
          <a:p>
            <a:pPr algn="ctr"/>
            <a:r>
              <a:rPr lang="da-DK" sz="1400" dirty="0"/>
              <a:t>10</a:t>
            </a:r>
          </a:p>
          <a:p>
            <a:pPr algn="ctr"/>
            <a:endParaRPr lang="da-DK" sz="1400" dirty="0"/>
          </a:p>
          <a:p>
            <a:pPr algn="ctr"/>
            <a:r>
              <a:rPr lang="da-DK" sz="1400" dirty="0"/>
              <a:t>5</a:t>
            </a:r>
          </a:p>
        </p:txBody>
      </p:sp>
      <p:cxnSp>
        <p:nvCxnSpPr>
          <p:cNvPr id="15" name="Lige forbindelse 14">
            <a:extLst>
              <a:ext uri="{FF2B5EF4-FFF2-40B4-BE49-F238E27FC236}">
                <a16:creationId xmlns:a16="http://schemas.microsoft.com/office/drawing/2014/main" id="{ED849253-54A6-41A2-B88C-B82CF686E457}"/>
              </a:ext>
            </a:extLst>
          </p:cNvPr>
          <p:cNvCxnSpPr>
            <a:cxnSpLocks/>
          </p:cNvCxnSpPr>
          <p:nvPr/>
        </p:nvCxnSpPr>
        <p:spPr>
          <a:xfrm>
            <a:off x="8971336" y="2160494"/>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Lige forbindelse 17">
            <a:extLst>
              <a:ext uri="{FF2B5EF4-FFF2-40B4-BE49-F238E27FC236}">
                <a16:creationId xmlns:a16="http://schemas.microsoft.com/office/drawing/2014/main" id="{BB9D72CB-0F7C-47D1-98E3-595715B94714}"/>
              </a:ext>
            </a:extLst>
          </p:cNvPr>
          <p:cNvCxnSpPr>
            <a:cxnSpLocks/>
          </p:cNvCxnSpPr>
          <p:nvPr/>
        </p:nvCxnSpPr>
        <p:spPr>
          <a:xfrm>
            <a:off x="8971335" y="2579594"/>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Lige forbindelse 19">
            <a:extLst>
              <a:ext uri="{FF2B5EF4-FFF2-40B4-BE49-F238E27FC236}">
                <a16:creationId xmlns:a16="http://schemas.microsoft.com/office/drawing/2014/main" id="{7D432ABB-9502-4B18-8891-7F7B6FF791FD}"/>
              </a:ext>
            </a:extLst>
          </p:cNvPr>
          <p:cNvCxnSpPr>
            <a:cxnSpLocks/>
          </p:cNvCxnSpPr>
          <p:nvPr/>
        </p:nvCxnSpPr>
        <p:spPr>
          <a:xfrm>
            <a:off x="8971334" y="2989547"/>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Lige forbindelse 21">
            <a:extLst>
              <a:ext uri="{FF2B5EF4-FFF2-40B4-BE49-F238E27FC236}">
                <a16:creationId xmlns:a16="http://schemas.microsoft.com/office/drawing/2014/main" id="{BA7F52FC-1B2E-4D08-92FF-F88E31A36358}"/>
              </a:ext>
            </a:extLst>
          </p:cNvPr>
          <p:cNvCxnSpPr>
            <a:cxnSpLocks/>
          </p:cNvCxnSpPr>
          <p:nvPr/>
        </p:nvCxnSpPr>
        <p:spPr>
          <a:xfrm>
            <a:off x="8971334" y="3429000"/>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ge forbindelse 23">
            <a:extLst>
              <a:ext uri="{FF2B5EF4-FFF2-40B4-BE49-F238E27FC236}">
                <a16:creationId xmlns:a16="http://schemas.microsoft.com/office/drawing/2014/main" id="{AB7C0FE1-A202-4C62-8D29-5433B1520597}"/>
              </a:ext>
            </a:extLst>
          </p:cNvPr>
          <p:cNvCxnSpPr>
            <a:cxnSpLocks/>
          </p:cNvCxnSpPr>
          <p:nvPr/>
        </p:nvCxnSpPr>
        <p:spPr>
          <a:xfrm>
            <a:off x="8971333" y="3850749"/>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kstfelt 25">
            <a:extLst>
              <a:ext uri="{FF2B5EF4-FFF2-40B4-BE49-F238E27FC236}">
                <a16:creationId xmlns:a16="http://schemas.microsoft.com/office/drawing/2014/main" id="{23E1DDD4-A2D3-4872-BFB8-7ADA20605A44}"/>
              </a:ext>
            </a:extLst>
          </p:cNvPr>
          <p:cNvSpPr txBox="1"/>
          <p:nvPr/>
        </p:nvSpPr>
        <p:spPr>
          <a:xfrm>
            <a:off x="8669016" y="4278834"/>
            <a:ext cx="367408" cy="2031325"/>
          </a:xfrm>
          <a:prstGeom prst="rect">
            <a:avLst/>
          </a:prstGeom>
          <a:noFill/>
        </p:spPr>
        <p:txBody>
          <a:bodyPr wrap="none" rtlCol="0">
            <a:spAutoFit/>
          </a:bodyPr>
          <a:lstStyle/>
          <a:p>
            <a:pPr algn="ctr"/>
            <a:r>
              <a:rPr lang="da-DK" sz="1400" dirty="0"/>
              <a:t>5</a:t>
            </a:r>
          </a:p>
          <a:p>
            <a:pPr algn="ctr"/>
            <a:endParaRPr lang="da-DK" sz="1400" dirty="0"/>
          </a:p>
          <a:p>
            <a:pPr algn="ctr"/>
            <a:r>
              <a:rPr lang="da-DK" sz="1400" dirty="0"/>
              <a:t>10</a:t>
            </a:r>
          </a:p>
          <a:p>
            <a:pPr algn="ctr"/>
            <a:endParaRPr lang="da-DK" sz="1400" dirty="0"/>
          </a:p>
          <a:p>
            <a:pPr algn="ctr"/>
            <a:r>
              <a:rPr lang="da-DK" sz="1400" dirty="0"/>
              <a:t>15</a:t>
            </a:r>
          </a:p>
          <a:p>
            <a:pPr algn="ctr"/>
            <a:endParaRPr lang="da-DK" sz="1400" dirty="0"/>
          </a:p>
          <a:p>
            <a:pPr algn="ctr"/>
            <a:r>
              <a:rPr lang="da-DK" sz="1400" dirty="0"/>
              <a:t>20</a:t>
            </a:r>
          </a:p>
          <a:p>
            <a:pPr algn="ctr"/>
            <a:endParaRPr lang="da-DK" sz="1400" dirty="0"/>
          </a:p>
          <a:p>
            <a:pPr algn="ctr"/>
            <a:r>
              <a:rPr lang="da-DK" sz="1400" dirty="0"/>
              <a:t>25</a:t>
            </a:r>
          </a:p>
        </p:txBody>
      </p:sp>
      <p:cxnSp>
        <p:nvCxnSpPr>
          <p:cNvPr id="28" name="Lige forbindelse 27">
            <a:extLst>
              <a:ext uri="{FF2B5EF4-FFF2-40B4-BE49-F238E27FC236}">
                <a16:creationId xmlns:a16="http://schemas.microsoft.com/office/drawing/2014/main" id="{97863A30-3493-484A-BA26-FC2167008BBC}"/>
              </a:ext>
            </a:extLst>
          </p:cNvPr>
          <p:cNvCxnSpPr>
            <a:cxnSpLocks/>
          </p:cNvCxnSpPr>
          <p:nvPr/>
        </p:nvCxnSpPr>
        <p:spPr>
          <a:xfrm>
            <a:off x="8993935" y="4447310"/>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Lige forbindelse 29">
            <a:extLst>
              <a:ext uri="{FF2B5EF4-FFF2-40B4-BE49-F238E27FC236}">
                <a16:creationId xmlns:a16="http://schemas.microsoft.com/office/drawing/2014/main" id="{DF9154FF-81BF-41DB-83EC-D9781270C74F}"/>
              </a:ext>
            </a:extLst>
          </p:cNvPr>
          <p:cNvCxnSpPr>
            <a:cxnSpLocks/>
          </p:cNvCxnSpPr>
          <p:nvPr/>
        </p:nvCxnSpPr>
        <p:spPr>
          <a:xfrm>
            <a:off x="8993934" y="4866410"/>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Lige forbindelse 31">
            <a:extLst>
              <a:ext uri="{FF2B5EF4-FFF2-40B4-BE49-F238E27FC236}">
                <a16:creationId xmlns:a16="http://schemas.microsoft.com/office/drawing/2014/main" id="{F9E5CE03-D9FA-4F7E-A8E0-71424D8CA8B5}"/>
              </a:ext>
            </a:extLst>
          </p:cNvPr>
          <p:cNvCxnSpPr>
            <a:cxnSpLocks/>
          </p:cNvCxnSpPr>
          <p:nvPr/>
        </p:nvCxnSpPr>
        <p:spPr>
          <a:xfrm>
            <a:off x="8993933" y="5276363"/>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Lige forbindelse 33">
            <a:extLst>
              <a:ext uri="{FF2B5EF4-FFF2-40B4-BE49-F238E27FC236}">
                <a16:creationId xmlns:a16="http://schemas.microsoft.com/office/drawing/2014/main" id="{B6EF66F6-E883-4532-9D43-1756AF0649C6}"/>
              </a:ext>
            </a:extLst>
          </p:cNvPr>
          <p:cNvCxnSpPr>
            <a:cxnSpLocks/>
          </p:cNvCxnSpPr>
          <p:nvPr/>
        </p:nvCxnSpPr>
        <p:spPr>
          <a:xfrm>
            <a:off x="8993933" y="5715816"/>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Lige forbindelse 35">
            <a:extLst>
              <a:ext uri="{FF2B5EF4-FFF2-40B4-BE49-F238E27FC236}">
                <a16:creationId xmlns:a16="http://schemas.microsoft.com/office/drawing/2014/main" id="{C08D306B-0AE8-4AA5-89B2-E68AF42A60E7}"/>
              </a:ext>
            </a:extLst>
          </p:cNvPr>
          <p:cNvCxnSpPr>
            <a:cxnSpLocks/>
          </p:cNvCxnSpPr>
          <p:nvPr/>
        </p:nvCxnSpPr>
        <p:spPr>
          <a:xfrm>
            <a:off x="8993932" y="6137565"/>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kstfelt 38">
            <a:extLst>
              <a:ext uri="{FF2B5EF4-FFF2-40B4-BE49-F238E27FC236}">
                <a16:creationId xmlns:a16="http://schemas.microsoft.com/office/drawing/2014/main" id="{11E32E3C-762C-4215-A5A1-6F6FA6AA9C4A}"/>
              </a:ext>
            </a:extLst>
          </p:cNvPr>
          <p:cNvSpPr txBox="1"/>
          <p:nvPr/>
        </p:nvSpPr>
        <p:spPr>
          <a:xfrm>
            <a:off x="7501901" y="6201608"/>
            <a:ext cx="2701637" cy="646331"/>
          </a:xfrm>
          <a:prstGeom prst="rect">
            <a:avLst/>
          </a:prstGeom>
          <a:noFill/>
        </p:spPr>
        <p:txBody>
          <a:bodyPr wrap="none" rtlCol="0">
            <a:spAutoFit/>
          </a:bodyPr>
          <a:lstStyle/>
          <a:p>
            <a:pPr algn="ctr"/>
            <a:r>
              <a:rPr lang="da-DK" dirty="0"/>
              <a:t>3. Jeres Samarbejdsramme</a:t>
            </a:r>
          </a:p>
          <a:p>
            <a:pPr algn="ctr"/>
            <a:r>
              <a:rPr lang="da-DK" dirty="0"/>
              <a:t>        (antal point)</a:t>
            </a:r>
          </a:p>
        </p:txBody>
      </p:sp>
      <p:sp>
        <p:nvSpPr>
          <p:cNvPr id="41" name="Tekstfelt 40">
            <a:extLst>
              <a:ext uri="{FF2B5EF4-FFF2-40B4-BE49-F238E27FC236}">
                <a16:creationId xmlns:a16="http://schemas.microsoft.com/office/drawing/2014/main" id="{B1A7713F-07E4-49D6-9DB4-DABECCBB78DF}"/>
              </a:ext>
            </a:extLst>
          </p:cNvPr>
          <p:cNvSpPr txBox="1"/>
          <p:nvPr/>
        </p:nvSpPr>
        <p:spPr>
          <a:xfrm rot="5400000">
            <a:off x="10513666" y="3679438"/>
            <a:ext cx="2084994" cy="646331"/>
          </a:xfrm>
          <a:prstGeom prst="rect">
            <a:avLst/>
          </a:prstGeom>
          <a:noFill/>
        </p:spPr>
        <p:txBody>
          <a:bodyPr wrap="none" rtlCol="0">
            <a:spAutoFit/>
          </a:bodyPr>
          <a:lstStyle/>
          <a:p>
            <a:pPr algn="ctr"/>
            <a:r>
              <a:rPr lang="da-DK" dirty="0"/>
              <a:t>2. Jeres Projektteam</a:t>
            </a:r>
          </a:p>
          <a:p>
            <a:pPr algn="ctr"/>
            <a:r>
              <a:rPr lang="da-DK" dirty="0"/>
              <a:t>        (antal point)</a:t>
            </a:r>
          </a:p>
        </p:txBody>
      </p:sp>
      <p:sp>
        <p:nvSpPr>
          <p:cNvPr id="43" name="Tekstfelt 42">
            <a:extLst>
              <a:ext uri="{FF2B5EF4-FFF2-40B4-BE49-F238E27FC236}">
                <a16:creationId xmlns:a16="http://schemas.microsoft.com/office/drawing/2014/main" id="{748B7105-37B5-44BC-8D00-B1AA020F0E43}"/>
              </a:ext>
            </a:extLst>
          </p:cNvPr>
          <p:cNvSpPr txBox="1"/>
          <p:nvPr/>
        </p:nvSpPr>
        <p:spPr>
          <a:xfrm rot="16200000">
            <a:off x="5190313" y="3666151"/>
            <a:ext cx="2527935" cy="923330"/>
          </a:xfrm>
          <a:prstGeom prst="rect">
            <a:avLst/>
          </a:prstGeom>
          <a:noFill/>
        </p:spPr>
        <p:txBody>
          <a:bodyPr wrap="none" rtlCol="0">
            <a:spAutoFit/>
          </a:bodyPr>
          <a:lstStyle/>
          <a:p>
            <a:pPr algn="ctr"/>
            <a:r>
              <a:rPr lang="da-DK" dirty="0"/>
              <a:t>4. Jeres Digitalisering i</a:t>
            </a:r>
          </a:p>
          <a:p>
            <a:pPr algn="ctr"/>
            <a:r>
              <a:rPr lang="da-DK" dirty="0"/>
              <a:t> Virksomheden, Generelt</a:t>
            </a:r>
          </a:p>
          <a:p>
            <a:pPr algn="ctr"/>
            <a:r>
              <a:rPr lang="da-DK" dirty="0"/>
              <a:t>  (antal point)</a:t>
            </a:r>
          </a:p>
        </p:txBody>
      </p:sp>
      <p:sp>
        <p:nvSpPr>
          <p:cNvPr id="44" name="Tekstfelt 43">
            <a:extLst>
              <a:ext uri="{FF2B5EF4-FFF2-40B4-BE49-F238E27FC236}">
                <a16:creationId xmlns:a16="http://schemas.microsoft.com/office/drawing/2014/main" id="{8425EFD4-51A4-4423-857C-5F6A1DB4C9B1}"/>
              </a:ext>
            </a:extLst>
          </p:cNvPr>
          <p:cNvSpPr txBox="1"/>
          <p:nvPr/>
        </p:nvSpPr>
        <p:spPr>
          <a:xfrm>
            <a:off x="9232496" y="3820039"/>
            <a:ext cx="2008883" cy="307777"/>
          </a:xfrm>
          <a:prstGeom prst="rect">
            <a:avLst/>
          </a:prstGeom>
          <a:noFill/>
        </p:spPr>
        <p:txBody>
          <a:bodyPr wrap="none" rtlCol="0">
            <a:spAutoFit/>
          </a:bodyPr>
          <a:lstStyle/>
          <a:p>
            <a:r>
              <a:rPr lang="da-DK" sz="1400" dirty="0"/>
              <a:t>5       10      15      20      25</a:t>
            </a:r>
          </a:p>
        </p:txBody>
      </p:sp>
      <p:cxnSp>
        <p:nvCxnSpPr>
          <p:cNvPr id="49" name="Lige forbindelse 48">
            <a:extLst>
              <a:ext uri="{FF2B5EF4-FFF2-40B4-BE49-F238E27FC236}">
                <a16:creationId xmlns:a16="http://schemas.microsoft.com/office/drawing/2014/main" id="{3DF4A059-1897-4D40-A02D-DD9EC4DAC2EC}"/>
              </a:ext>
            </a:extLst>
          </p:cNvPr>
          <p:cNvCxnSpPr>
            <a:cxnSpLocks/>
          </p:cNvCxnSpPr>
          <p:nvPr/>
        </p:nvCxnSpPr>
        <p:spPr>
          <a:xfrm rot="5400000">
            <a:off x="9293024" y="4136735"/>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AEB484E6-FE87-45AD-A46A-6C49F0359D33}"/>
              </a:ext>
            </a:extLst>
          </p:cNvPr>
          <p:cNvCxnSpPr>
            <a:cxnSpLocks/>
          </p:cNvCxnSpPr>
          <p:nvPr/>
        </p:nvCxnSpPr>
        <p:spPr>
          <a:xfrm rot="5400000">
            <a:off x="9714215" y="4134410"/>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27FD41F9-AC49-4E12-AEC3-C40056FB0A68}"/>
              </a:ext>
            </a:extLst>
          </p:cNvPr>
          <p:cNvCxnSpPr>
            <a:cxnSpLocks/>
          </p:cNvCxnSpPr>
          <p:nvPr/>
        </p:nvCxnSpPr>
        <p:spPr>
          <a:xfrm rot="5400000">
            <a:off x="10136029" y="4134770"/>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449814E4-82C7-43F2-AA87-292384518212}"/>
              </a:ext>
            </a:extLst>
          </p:cNvPr>
          <p:cNvCxnSpPr>
            <a:cxnSpLocks/>
          </p:cNvCxnSpPr>
          <p:nvPr/>
        </p:nvCxnSpPr>
        <p:spPr>
          <a:xfrm rot="5400000">
            <a:off x="10546722" y="4132461"/>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58B60B5F-8C34-4125-A389-72AF3CC4DE18}"/>
              </a:ext>
            </a:extLst>
          </p:cNvPr>
          <p:cNvCxnSpPr>
            <a:cxnSpLocks/>
          </p:cNvCxnSpPr>
          <p:nvPr/>
        </p:nvCxnSpPr>
        <p:spPr>
          <a:xfrm rot="5400000">
            <a:off x="10980962" y="4133203"/>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kstfelt 58">
            <a:extLst>
              <a:ext uri="{FF2B5EF4-FFF2-40B4-BE49-F238E27FC236}">
                <a16:creationId xmlns:a16="http://schemas.microsoft.com/office/drawing/2014/main" id="{B44DF0B8-1129-40DB-B28F-92ADA4F11ED0}"/>
              </a:ext>
            </a:extLst>
          </p:cNvPr>
          <p:cNvSpPr txBox="1"/>
          <p:nvPr/>
        </p:nvSpPr>
        <p:spPr>
          <a:xfrm>
            <a:off x="6867643" y="3826633"/>
            <a:ext cx="2084475" cy="307777"/>
          </a:xfrm>
          <a:prstGeom prst="rect">
            <a:avLst/>
          </a:prstGeom>
          <a:noFill/>
        </p:spPr>
        <p:txBody>
          <a:bodyPr wrap="square" rtlCol="0">
            <a:spAutoFit/>
          </a:bodyPr>
          <a:lstStyle/>
          <a:p>
            <a:r>
              <a:rPr lang="da-DK" sz="1400" dirty="0"/>
              <a:t>25       20      15     10       5</a:t>
            </a:r>
          </a:p>
        </p:txBody>
      </p:sp>
      <p:cxnSp>
        <p:nvCxnSpPr>
          <p:cNvPr id="61" name="Lige forbindelse 60">
            <a:extLst>
              <a:ext uri="{FF2B5EF4-FFF2-40B4-BE49-F238E27FC236}">
                <a16:creationId xmlns:a16="http://schemas.microsoft.com/office/drawing/2014/main" id="{01CA949B-2D4A-446B-A2E9-BB7CA69E75DC}"/>
              </a:ext>
            </a:extLst>
          </p:cNvPr>
          <p:cNvCxnSpPr>
            <a:cxnSpLocks/>
          </p:cNvCxnSpPr>
          <p:nvPr/>
        </p:nvCxnSpPr>
        <p:spPr>
          <a:xfrm rot="5400000">
            <a:off x="6963687" y="4143329"/>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Lige forbindelse 62">
            <a:extLst>
              <a:ext uri="{FF2B5EF4-FFF2-40B4-BE49-F238E27FC236}">
                <a16:creationId xmlns:a16="http://schemas.microsoft.com/office/drawing/2014/main" id="{B93BD964-2AD3-4421-8F23-29FBDC28D641}"/>
              </a:ext>
            </a:extLst>
          </p:cNvPr>
          <p:cNvCxnSpPr>
            <a:cxnSpLocks/>
          </p:cNvCxnSpPr>
          <p:nvPr/>
        </p:nvCxnSpPr>
        <p:spPr>
          <a:xfrm rot="5400000">
            <a:off x="7384878" y="4141004"/>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Lige forbindelse 64">
            <a:extLst>
              <a:ext uri="{FF2B5EF4-FFF2-40B4-BE49-F238E27FC236}">
                <a16:creationId xmlns:a16="http://schemas.microsoft.com/office/drawing/2014/main" id="{87224C4B-739C-4F6A-995D-3A4EDC610B5A}"/>
              </a:ext>
            </a:extLst>
          </p:cNvPr>
          <p:cNvCxnSpPr>
            <a:cxnSpLocks/>
          </p:cNvCxnSpPr>
          <p:nvPr/>
        </p:nvCxnSpPr>
        <p:spPr>
          <a:xfrm rot="5400000">
            <a:off x="7806692" y="4141364"/>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Lige forbindelse 66">
            <a:extLst>
              <a:ext uri="{FF2B5EF4-FFF2-40B4-BE49-F238E27FC236}">
                <a16:creationId xmlns:a16="http://schemas.microsoft.com/office/drawing/2014/main" id="{BB1E4064-E9B3-463D-8DC9-6394B2BC8C44}"/>
              </a:ext>
            </a:extLst>
          </p:cNvPr>
          <p:cNvCxnSpPr>
            <a:cxnSpLocks/>
          </p:cNvCxnSpPr>
          <p:nvPr/>
        </p:nvCxnSpPr>
        <p:spPr>
          <a:xfrm rot="5400000">
            <a:off x="8217385" y="4139055"/>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Lige forbindelse 68">
            <a:extLst>
              <a:ext uri="{FF2B5EF4-FFF2-40B4-BE49-F238E27FC236}">
                <a16:creationId xmlns:a16="http://schemas.microsoft.com/office/drawing/2014/main" id="{A8E69A26-8D3B-40E6-88E3-C8D9418910D1}"/>
              </a:ext>
            </a:extLst>
          </p:cNvPr>
          <p:cNvCxnSpPr>
            <a:cxnSpLocks/>
          </p:cNvCxnSpPr>
          <p:nvPr/>
        </p:nvCxnSpPr>
        <p:spPr>
          <a:xfrm rot="5400000">
            <a:off x="8651625" y="4139797"/>
            <a:ext cx="13017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901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0"/>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4208588" cy="584775"/>
          </a:xfrm>
          <a:prstGeom prst="rect">
            <a:avLst/>
          </a:prstGeom>
          <a:noFill/>
        </p:spPr>
        <p:txBody>
          <a:bodyPr wrap="none" rtlCol="0">
            <a:spAutoFit/>
          </a:bodyPr>
          <a:lstStyle/>
          <a:p>
            <a:r>
              <a:rPr lang="da-DK" sz="3200" dirty="0"/>
              <a:t>Hvad betyder dine svar?</a:t>
            </a:r>
          </a:p>
        </p:txBody>
      </p:sp>
      <p:sp>
        <p:nvSpPr>
          <p:cNvPr id="3" name="Tekstfelt 2">
            <a:extLst>
              <a:ext uri="{FF2B5EF4-FFF2-40B4-BE49-F238E27FC236}">
                <a16:creationId xmlns:a16="http://schemas.microsoft.com/office/drawing/2014/main" id="{2EB313CE-8FC9-49D1-AAD9-5796F4AC711B}"/>
              </a:ext>
            </a:extLst>
          </p:cNvPr>
          <p:cNvSpPr txBox="1"/>
          <p:nvPr/>
        </p:nvSpPr>
        <p:spPr>
          <a:xfrm>
            <a:off x="355999" y="2032575"/>
            <a:ext cx="11239500" cy="4247317"/>
          </a:xfrm>
          <a:prstGeom prst="rect">
            <a:avLst/>
          </a:prstGeom>
          <a:noFill/>
        </p:spPr>
        <p:txBody>
          <a:bodyPr wrap="square" rtlCol="0">
            <a:spAutoFit/>
          </a:bodyPr>
          <a:lstStyle/>
          <a:p>
            <a:pPr algn="just"/>
            <a:r>
              <a:rPr lang="da-DK" dirty="0"/>
              <a:t>Først og fremmest vil vi gerne slå fast at dette ikke er en forskningsmæssig undersøgelse af Jeres basis for digitalisering. Både spørgsmålene og de råd vi giver, er 100% udtryk for vores vurdering af hvornår og hvorfor digitale planlægningsværktøjer giver værdi og mening. Vores ”pointgivning” er baseret på de input vi har modtaget fra deltagere og arrangører ved De Digitale Dage 2019 – og som I kan læse om i publikationen: ”Inspiration til Involverende</a:t>
            </a:r>
          </a:p>
          <a:p>
            <a:pPr algn="just"/>
            <a:r>
              <a:rPr lang="da-DK" dirty="0"/>
              <a:t>Planlægning i Projekteringsfasen”.</a:t>
            </a:r>
          </a:p>
          <a:p>
            <a:pPr algn="just"/>
            <a:endParaRPr lang="da-DK" dirty="0"/>
          </a:p>
          <a:p>
            <a:pPr algn="just"/>
            <a:r>
              <a:rPr lang="da-DK" dirty="0"/>
              <a:t>De point du har samlet gennem dine svar på de 20 spørgsmål er derfor tænkt som en </a:t>
            </a:r>
            <a:r>
              <a:rPr lang="da-DK" i="1" dirty="0"/>
              <a:t>indikator</a:t>
            </a:r>
            <a:r>
              <a:rPr lang="da-DK" dirty="0"/>
              <a:t> for, hvor stort potentiale kombinationen af jeres virksomhed, projekteringsopgave(r) og projektteam ser ud til at have for at få værdi af digitale planlægningsværktøjer i projekteringsfasen. Jo højere totalt pointtal – jo større potentiale for digital planlægning (efter vores vurdering). Betragt hele spørgerammen som en invitation –  og et udgangspunkt – til at diskutere i </a:t>
            </a:r>
            <a:r>
              <a:rPr lang="da-DK" i="1" dirty="0"/>
              <a:t>Jeres </a:t>
            </a:r>
            <a:r>
              <a:rPr lang="da-DK" dirty="0"/>
              <a:t>virksomhed eller projektteam om I har den grad af digitalisering I har brug for – eller om der kunne være noget at arbejde videre med. </a:t>
            </a:r>
          </a:p>
          <a:p>
            <a:pPr algn="just"/>
            <a:endParaRPr lang="da-DK" dirty="0"/>
          </a:p>
          <a:p>
            <a:pPr algn="just"/>
            <a:r>
              <a:rPr lang="da-DK" dirty="0"/>
              <a:t>På de følgende sider har vi samlet et par indspark til denne diskussion – baseret på hvilket pointtal du/I nåede frem til</a:t>
            </a:r>
          </a:p>
          <a:p>
            <a:pPr algn="just"/>
            <a:r>
              <a:rPr lang="da-DK" dirty="0"/>
              <a:t>I de 20 spørgsmål.</a:t>
            </a:r>
          </a:p>
        </p:txBody>
      </p:sp>
    </p:spTree>
    <p:extLst>
      <p:ext uri="{BB962C8B-B14F-4D97-AF65-F5344CB8AC3E}">
        <p14:creationId xmlns:p14="http://schemas.microsoft.com/office/powerpoint/2010/main" val="327383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753035" y="3075057"/>
            <a:ext cx="10685929" cy="923330"/>
          </a:xfrm>
          <a:prstGeom prst="rect">
            <a:avLst/>
          </a:prstGeom>
          <a:noFill/>
        </p:spPr>
        <p:txBody>
          <a:bodyPr wrap="square" rtlCol="0">
            <a:spAutoFit/>
          </a:bodyPr>
          <a:lstStyle/>
          <a:p>
            <a:r>
              <a:rPr lang="da-DK" sz="5400" b="1" dirty="0">
                <a:latin typeface="Arial" panose="020B0604020202020204" pitchFamily="34" charset="0"/>
                <a:cs typeface="Times New Roman" panose="02020603050405020304" pitchFamily="18" charset="0"/>
              </a:rPr>
              <a:t>1. Jeres Projekteringsopgave</a:t>
            </a:r>
            <a:endParaRPr lang="da-DK" sz="5400" b="1" dirty="0"/>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142821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0"/>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11235926" cy="4739759"/>
          </a:xfrm>
          <a:prstGeom prst="rect">
            <a:avLst/>
          </a:prstGeom>
          <a:noFill/>
        </p:spPr>
        <p:txBody>
          <a:bodyPr wrap="square" rtlCol="0">
            <a:spAutoFit/>
          </a:bodyPr>
          <a:lstStyle/>
          <a:p>
            <a:pPr algn="just"/>
            <a:r>
              <a:rPr lang="da-DK" sz="3200" dirty="0"/>
              <a:t>Under 50 point:</a:t>
            </a:r>
          </a:p>
          <a:p>
            <a:pPr algn="just"/>
            <a:endParaRPr lang="da-DK" dirty="0"/>
          </a:p>
          <a:p>
            <a:pPr algn="just"/>
            <a:r>
              <a:rPr lang="da-DK" dirty="0"/>
              <a:t>Vi vurderer at Jeres virksomhed – og de projekteringsopgaver I sidder med – vil have relativt begrænset udbytte af at digitalisere planlægningen i jeres opgaver. Enten fordi forudsætningerne for at få positiv opbakning og medspil til digitalisering måske ikke umiddelbart er til stede i jeres projektteams. Eller fordi opgaverne eller teamet er så overskuelige at planlægningen uden problemer – og med fordel – kan klares gennem direkte dialog og møder med deltagerne. Det kan også være at Jeres opgaver typisk ikke kræver den store deling af opgaver eller information mellem deltagerne – og at der derfor ikke sker noget tab ved at deltagerne ikke har løbende adgang til fælles information via et digitalt værktøj for processen.</a:t>
            </a:r>
          </a:p>
          <a:p>
            <a:pPr algn="just"/>
            <a:endParaRPr lang="da-DK" dirty="0"/>
          </a:p>
          <a:p>
            <a:pPr algn="just"/>
            <a:r>
              <a:rPr lang="da-DK" dirty="0"/>
              <a:t>Skulle I alligevel have lyst til at arbejde på digitalisering af Jeres planlægning i projekteringsfasen kunne udgangspunktet måske være (hvis I ikke allerede gør det)</a:t>
            </a:r>
          </a:p>
          <a:p>
            <a:pPr marL="342900" indent="-342900" algn="just">
              <a:buAutoNum type="arabicParenR"/>
            </a:pPr>
            <a:r>
              <a:rPr lang="da-DK" dirty="0"/>
              <a:t>At udvide referater fra projektmøder med en løbende opdateret logbog over beslutninger og ændringer aftalt i processen</a:t>
            </a:r>
          </a:p>
          <a:p>
            <a:pPr marL="342900" indent="-342900" algn="just">
              <a:buAutoNum type="arabicParenR"/>
            </a:pPr>
            <a:r>
              <a:rPr lang="da-DK" dirty="0"/>
              <a:t>At aftale en fælles placering af alle filer der arbejdes med i projekteringen</a:t>
            </a:r>
          </a:p>
          <a:p>
            <a:pPr marL="342900" indent="-342900" algn="just">
              <a:buAutoNum type="arabicParenR"/>
            </a:pPr>
            <a:r>
              <a:rPr lang="da-DK" dirty="0"/>
              <a:t>At dele tids-og aktivitetsoversigter med hinanden så alle ved hvad hinanden laver i processen</a:t>
            </a:r>
          </a:p>
        </p:txBody>
      </p:sp>
    </p:spTree>
    <p:extLst>
      <p:ext uri="{BB962C8B-B14F-4D97-AF65-F5344CB8AC3E}">
        <p14:creationId xmlns:p14="http://schemas.microsoft.com/office/powerpoint/2010/main" val="882423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0"/>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11235926" cy="4739759"/>
          </a:xfrm>
          <a:prstGeom prst="rect">
            <a:avLst/>
          </a:prstGeom>
          <a:noFill/>
        </p:spPr>
        <p:txBody>
          <a:bodyPr wrap="square" rtlCol="0">
            <a:spAutoFit/>
          </a:bodyPr>
          <a:lstStyle/>
          <a:p>
            <a:pPr algn="just"/>
            <a:r>
              <a:rPr lang="da-DK" sz="3200" dirty="0"/>
              <a:t>Mellem 50 og 75 point:</a:t>
            </a:r>
          </a:p>
          <a:p>
            <a:pPr algn="just"/>
            <a:endParaRPr lang="da-DK" dirty="0"/>
          </a:p>
          <a:p>
            <a:pPr algn="just"/>
            <a:r>
              <a:rPr lang="da-DK" dirty="0"/>
              <a:t>Et pointtal ”i midten af skalaen” kan enten betyde at Jeres virksomhed – og de projekteringsopgaver I sidde med – har et moderat potentiale for at få værdi af digitalisering af opgaveplanlægningen. Det kan imidlertid også betyde at I på nogle områder har et stort potentiale for at skabe værdi – men at andre elementer er udfordringer for dette. </a:t>
            </a:r>
          </a:p>
          <a:p>
            <a:pPr algn="just"/>
            <a:endParaRPr lang="da-DK" dirty="0"/>
          </a:p>
          <a:p>
            <a:pPr algn="just"/>
            <a:r>
              <a:rPr lang="da-DK" dirty="0"/>
              <a:t>Hvis du/I har samlet min. 20 point i én af de fire grupper spørgsmål tyder det efter vores vurdering på at dette element er jeres argument for at satse på en høj grad af digitalisering. Det kan evt. være fordi projektteamet vil have gavn af det (spørgsmål 2.1-2.5) eller fordi virksomheden i forvejen har en stærk digitaliseringskultur (spørgsmål 4.1-4.5). Hvis I omvendt har samlet max. 10 point i én af spørgsmålsgrupperne kunne det yde på at der her ligger en forhindring for at få digitaliseringen til at give værdi. Det kan f.eks. være at projektteamets sammensætning og samarbejde (spørgsmål 3.1-3.5) vil gøre det svært at få en fælles digital platform til at fungere godt for alle.</a:t>
            </a:r>
          </a:p>
          <a:p>
            <a:pPr algn="just"/>
            <a:endParaRPr lang="da-DK" dirty="0"/>
          </a:p>
          <a:p>
            <a:pPr algn="just"/>
            <a:r>
              <a:rPr lang="da-DK" dirty="0"/>
              <a:t>Har I denne situation med både høje og lave pointtal for de enkelte grupper af spørgsmål kunne det være godt at starte med at diskutere om elementet med stort potentiale (højt pointtal) kunne styrkes uden at det påvirker elementet med lavt pointtal negativt. </a:t>
            </a:r>
          </a:p>
        </p:txBody>
      </p:sp>
    </p:spTree>
    <p:extLst>
      <p:ext uri="{BB962C8B-B14F-4D97-AF65-F5344CB8AC3E}">
        <p14:creationId xmlns:p14="http://schemas.microsoft.com/office/powerpoint/2010/main" val="100239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0"/>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11235926" cy="4247317"/>
          </a:xfrm>
          <a:prstGeom prst="rect">
            <a:avLst/>
          </a:prstGeom>
          <a:noFill/>
        </p:spPr>
        <p:txBody>
          <a:bodyPr wrap="square" rtlCol="0">
            <a:spAutoFit/>
          </a:bodyPr>
          <a:lstStyle/>
          <a:p>
            <a:pPr algn="just"/>
            <a:r>
              <a:rPr lang="da-DK" dirty="0"/>
              <a:t>Her kunne man bl.a. overveje om det ville give mest værdi at påbegynde (eller videreudvikle) digitalisering af</a:t>
            </a:r>
          </a:p>
          <a:p>
            <a:pPr marL="285750" indent="-285750" algn="just">
              <a:buFont typeface="Arial" panose="020B0604020202020204" pitchFamily="34" charset="0"/>
              <a:buChar char="•"/>
            </a:pPr>
            <a:r>
              <a:rPr lang="da-DK" dirty="0"/>
              <a:t>Ressourceplanlægning (deltagernes kalendere, timeforbrug, status på opgavegennemførelse etc.)</a:t>
            </a:r>
          </a:p>
          <a:p>
            <a:pPr marL="285750" indent="-285750" algn="just">
              <a:buFont typeface="Arial" panose="020B0604020202020204" pitchFamily="34" charset="0"/>
              <a:buChar char="•"/>
            </a:pPr>
            <a:r>
              <a:rPr lang="da-DK" dirty="0"/>
              <a:t>Faglige/tekniske spørgsmål og deres svar/løsninger mellem deltagerne – så alle kan se dialogerne, evt. direkte i en fælles projekteringsmodel (REVIT eller lignende)</a:t>
            </a:r>
          </a:p>
          <a:p>
            <a:pPr marL="285750" indent="-285750" algn="just">
              <a:buFont typeface="Arial" panose="020B0604020202020204" pitchFamily="34" charset="0"/>
              <a:buChar char="•"/>
            </a:pPr>
            <a:r>
              <a:rPr lang="da-DK" dirty="0"/>
              <a:t>Tidsplan og opgavefordeling/prioritering fra projektleder – så opfølgningsmøder kan fokusere på andre spørgsmål</a:t>
            </a:r>
          </a:p>
          <a:p>
            <a:pPr marL="285750" indent="-285750" algn="just">
              <a:buFont typeface="Arial" panose="020B0604020202020204" pitchFamily="34" charset="0"/>
              <a:buChar char="•"/>
            </a:pPr>
            <a:r>
              <a:rPr lang="da-DK" dirty="0"/>
              <a:t>Fælles filadgang, værktøjer og modeller – </a:t>
            </a:r>
            <a:r>
              <a:rPr lang="da-DK" dirty="0" err="1"/>
              <a:t>inkl</a:t>
            </a:r>
            <a:r>
              <a:rPr lang="da-DK" dirty="0"/>
              <a:t> evt. deling af disse med eksterne deltagere i projekteringsopgaven</a:t>
            </a:r>
          </a:p>
          <a:p>
            <a:pPr marL="285750" indent="-285750" algn="just">
              <a:buFont typeface="Arial" panose="020B0604020202020204" pitchFamily="34" charset="0"/>
              <a:buChar char="•"/>
            </a:pPr>
            <a:endParaRPr lang="da-DK" dirty="0"/>
          </a:p>
          <a:p>
            <a:pPr algn="just"/>
            <a:r>
              <a:rPr lang="da-DK" dirty="0"/>
              <a:t>Er pointtallet derimod et udtryk for at jeres virksomhed og opgaver typisk ligger i midten af skalaen vil en god diskussion være om I har en grad af digitalisering som matcher dette. I vil måske typisk have løsninger til én eller flere af ovenstående bullets – og bør måske nok have en vis grad af digitalisering på min. 3 af punkterne. Så overvej evt. at påbegynde en digitalisering hvis I kører et eller flere af de fire bullets ”helt manuelt” i dag. </a:t>
            </a:r>
          </a:p>
          <a:p>
            <a:pPr algn="just"/>
            <a:endParaRPr lang="da-DK" dirty="0"/>
          </a:p>
          <a:p>
            <a:pPr algn="just"/>
            <a:r>
              <a:rPr lang="da-DK" dirty="0"/>
              <a:t>Omvendt er der heller ikke noget som tyder på at I nødvendigvis skal have store forkromede digitale løsninger til det hele – men blot kombinere nogle brugbare og accepterede digitale værktøjer med god projektledelse og samarbejdstilgang.</a:t>
            </a:r>
          </a:p>
        </p:txBody>
      </p:sp>
    </p:spTree>
    <p:extLst>
      <p:ext uri="{BB962C8B-B14F-4D97-AF65-F5344CB8AC3E}">
        <p14:creationId xmlns:p14="http://schemas.microsoft.com/office/powerpoint/2010/main" val="1359799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0"/>
            <a:ext cx="12192000" cy="1285875"/>
          </a:xfrm>
          <a:prstGeom prst="rect">
            <a:avLst/>
          </a:prstGeom>
          <a:solidFill>
            <a:srgbClr val="DC72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ekstfelt 1">
            <a:extLst>
              <a:ext uri="{FF2B5EF4-FFF2-40B4-BE49-F238E27FC236}">
                <a16:creationId xmlns:a16="http://schemas.microsoft.com/office/drawing/2014/main" id="{BAE50D6F-D3EE-4989-8B48-887EA247608D}"/>
              </a:ext>
            </a:extLst>
          </p:cNvPr>
          <p:cNvSpPr txBox="1"/>
          <p:nvPr/>
        </p:nvSpPr>
        <p:spPr>
          <a:xfrm>
            <a:off x="355999" y="1447800"/>
            <a:ext cx="11235926" cy="5016758"/>
          </a:xfrm>
          <a:prstGeom prst="rect">
            <a:avLst/>
          </a:prstGeom>
          <a:noFill/>
        </p:spPr>
        <p:txBody>
          <a:bodyPr wrap="square" rtlCol="0">
            <a:spAutoFit/>
          </a:bodyPr>
          <a:lstStyle/>
          <a:p>
            <a:pPr algn="just"/>
            <a:r>
              <a:rPr lang="da-DK" sz="3200" dirty="0"/>
              <a:t>Over 75 point:</a:t>
            </a:r>
          </a:p>
          <a:p>
            <a:pPr algn="just"/>
            <a:endParaRPr lang="da-DK" dirty="0"/>
          </a:p>
          <a:p>
            <a:pPr algn="just"/>
            <a:r>
              <a:rPr lang="da-DK" dirty="0"/>
              <a:t>Vi vurderer at Jeres virksomhed – og de projekteringsopgaver I sidder med – er meget velegnede (og måske også velforberedte) til digitalisering af planlægningsprocesserne. Måske har I allerede en høj grad af digitale løsninger i brug – og så kan vi blot kvittere og sige at det ligner et fornuftigt valg. Eller måske er pointtallet udtryk for at der vil være rigtig meget værdi at hente for Jer ved at digitalisere Jeres planlægning. I så fald håber vi at kunne inspirere Jer med vores booklet og de procesværktøjer I kan downloade fra links på side 16 i denne.</a:t>
            </a:r>
          </a:p>
          <a:p>
            <a:pPr algn="just"/>
            <a:endParaRPr lang="da-DK" dirty="0"/>
          </a:p>
          <a:p>
            <a:pPr algn="just"/>
            <a:r>
              <a:rPr lang="da-DK" dirty="0"/>
              <a:t>Vi mener at jeres pointtal indikerer et stort potentiale for at digitalisere både</a:t>
            </a:r>
          </a:p>
          <a:p>
            <a:pPr marL="285750" indent="-285750" algn="just">
              <a:buFont typeface="Arial" panose="020B0604020202020204" pitchFamily="34" charset="0"/>
              <a:buChar char="•"/>
            </a:pPr>
            <a:r>
              <a:rPr lang="da-DK" dirty="0"/>
              <a:t>Projektlederens planlægning af opgaver, opgavefordeling mellem deltagerne og deltagernes tids- og ressourceforbrug.</a:t>
            </a:r>
          </a:p>
          <a:p>
            <a:pPr marL="285750" indent="-285750" algn="just">
              <a:buFont typeface="Arial" panose="020B0604020202020204" pitchFamily="34" charset="0"/>
              <a:buChar char="•"/>
            </a:pPr>
            <a:r>
              <a:rPr lang="da-DK" dirty="0"/>
              <a:t>Deling af filer, modeller og værktøjer som anvendes af projektteamet – og måske etablering af faste standarder for det digitale samarbejde i jeres projektteams</a:t>
            </a:r>
          </a:p>
          <a:p>
            <a:pPr marL="285750" indent="-285750" algn="just">
              <a:buFont typeface="Arial" panose="020B0604020202020204" pitchFamily="34" charset="0"/>
              <a:buChar char="•"/>
            </a:pPr>
            <a:r>
              <a:rPr lang="da-DK" dirty="0"/>
              <a:t>Dialogen mellem interne deltagere, eksterne deltagere og projektleder m.h.t. faglige/tekniske spørgsmål og svar, afklaringer, tvivlsspørgsmål og beslutninger – så alle kan skabe sig et løbende overblik over hvad der foregår i processen.</a:t>
            </a:r>
          </a:p>
          <a:p>
            <a:pPr algn="just"/>
            <a:r>
              <a:rPr lang="da-DK" dirty="0"/>
              <a:t>i det tilfælde at I ikke allerede har digitale løsninger på plads til håndtering af disse opgaver.</a:t>
            </a:r>
          </a:p>
        </p:txBody>
      </p:sp>
    </p:spTree>
    <p:extLst>
      <p:ext uri="{BB962C8B-B14F-4D97-AF65-F5344CB8AC3E}">
        <p14:creationId xmlns:p14="http://schemas.microsoft.com/office/powerpoint/2010/main" val="1788790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descr="Et billede, der indeholder bygning, udendørs, sidder, sne&#10;&#10;Automatisk genereret beskrivelse">
            <a:extLst>
              <a:ext uri="{FF2B5EF4-FFF2-40B4-BE49-F238E27FC236}">
                <a16:creationId xmlns:a16="http://schemas.microsoft.com/office/drawing/2014/main" id="{F9025E4D-FAC5-4F75-82E9-6511FFF7CA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1.1:</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480290" y="1484155"/>
            <a:ext cx="11335732" cy="1077218"/>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Bruger I REVIT (</a:t>
            </a:r>
            <a:r>
              <a:rPr lang="da-DK" sz="3200" dirty="0">
                <a:latin typeface="Arial" panose="020B0604020202020204" pitchFamily="34" charset="0"/>
                <a:ea typeface="Arial" panose="020B0604020202020204" pitchFamily="34" charset="0"/>
                <a:cs typeface="Times New Roman" panose="02020603050405020304" pitchFamily="18" charset="0"/>
              </a:rPr>
              <a:t>e</a:t>
            </a:r>
            <a:r>
              <a:rPr lang="da-DK" sz="3200" dirty="0">
                <a:effectLst/>
                <a:latin typeface="Arial" panose="020B0604020202020204" pitchFamily="34" charset="0"/>
                <a:ea typeface="Arial" panose="020B0604020202020204" pitchFamily="34" charset="0"/>
                <a:cs typeface="Times New Roman" panose="02020603050405020304" pitchFamily="18" charset="0"/>
              </a:rPr>
              <a:t>ller tilsvarende digital projekteringsplatform)</a:t>
            </a:r>
          </a:p>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 i Jeres projekteringsteam?</a:t>
            </a:r>
            <a:endParaRPr lang="da-DK" sz="3200" dirty="0"/>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Nogen i teamet gør det, andre ikke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En lille del af teamet på opgaven gør det, men de fleste gør det ikke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Nej, det gør vi slet ikke</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det gør de fleste i teamet</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Ja, det gør vi alle sammen i teamet</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285194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Et billede, der indeholder bygning, udendørs, sidder, sne&#10;&#10;Automatisk genereret beskrivelse">
            <a:extLst>
              <a:ext uri="{FF2B5EF4-FFF2-40B4-BE49-F238E27FC236}">
                <a16:creationId xmlns:a16="http://schemas.microsoft.com/office/drawing/2014/main" id="{54DD46B6-4795-4F1B-B9FC-6DFA186B30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1.2:</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797952" y="1539542"/>
            <a:ext cx="10913757" cy="892552"/>
          </a:xfrm>
          <a:prstGeom prst="rect">
            <a:avLst/>
          </a:prstGeom>
          <a:noFill/>
        </p:spPr>
        <p:txBody>
          <a:bodyPr wrap="none" rtlCol="0">
            <a:spAutoFit/>
          </a:bodyPr>
          <a:lstStyle/>
          <a:p>
            <a:r>
              <a:rPr lang="da-DK" sz="3200" dirty="0">
                <a:effectLst/>
                <a:latin typeface="Arial" panose="020B0604020202020204" pitchFamily="34" charset="0"/>
                <a:ea typeface="Arial" panose="020B0604020202020204" pitchFamily="34" charset="0"/>
                <a:cs typeface="Times New Roman" panose="02020603050405020304" pitchFamily="18" charset="0"/>
              </a:rPr>
              <a:t>Hvor meget fylder sagsoverdragelse i Jeres projektering?</a:t>
            </a:r>
          </a:p>
          <a:p>
            <a:r>
              <a:rPr lang="da-DK" sz="2000" dirty="0">
                <a:latin typeface="Arial" panose="020B0604020202020204" pitchFamily="34" charset="0"/>
                <a:ea typeface="Arial" panose="020B0604020202020204" pitchFamily="34" charset="0"/>
                <a:cs typeface="Times New Roman" panose="02020603050405020304" pitchFamily="18" charset="0"/>
              </a:rPr>
              <a:t>(dvs. at en opgave skifter hænder eller sendes videre til en anden som skal lave næste skridt)</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Vi overdrager da nogle opgaver, men det er ikke vores største fokus.</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Ikke ret meget. Det er få opgaver vi overdrager undervejs.</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Intet! Vi har hver vores opgave i hele processen.</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er ret vigtigt for os. Overdragelser har vi en del af i processen.</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er næsten det vigtigste i processen. Vi har rigtig mange overdragelser.</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178100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Et billede, der indeholder bygning, udendørs, sidder, sne&#10;&#10;Automatisk genereret beskrivelse">
            <a:extLst>
              <a:ext uri="{FF2B5EF4-FFF2-40B4-BE49-F238E27FC236}">
                <a16:creationId xmlns:a16="http://schemas.microsoft.com/office/drawing/2014/main" id="{8DB2C2FB-9064-43F3-ADEB-993F78F4F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1.3:</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2360843" y="1487054"/>
            <a:ext cx="7470314" cy="892552"/>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stor er Jeres projekteringsopgave?</a:t>
            </a:r>
          </a:p>
          <a:p>
            <a:pPr algn="ctr"/>
            <a:r>
              <a:rPr lang="da-DK" sz="2000" dirty="0">
                <a:latin typeface="Arial" panose="020B0604020202020204" pitchFamily="34" charset="0"/>
                <a:ea typeface="Arial" panose="020B0604020202020204" pitchFamily="34" charset="0"/>
                <a:cs typeface="Times New Roman" panose="02020603050405020304" pitchFamily="18" charset="0"/>
              </a:rPr>
              <a:t>(typisk – eller den opgave I har valgt at svare ud fra)</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2-4 arbejdsuger i alt for et team af mindst  4-5 involverede</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1-2 arbejdsuger i alt for en lille gruppe involverede.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Under én arbejdsuge i alt. Én eller få involverede.</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1-2 måneders arbejde i alt. Over fem personer deltager i teamet.</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Over 2 måneders arbejde i alt for et større team på min. 7-8 personer.</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298381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Et billede, der indeholder bygning, udendørs, sidder, sne&#10;&#10;Automatisk genereret beskrivelse">
            <a:extLst>
              <a:ext uri="{FF2B5EF4-FFF2-40B4-BE49-F238E27FC236}">
                <a16:creationId xmlns:a16="http://schemas.microsoft.com/office/drawing/2014/main" id="{22348BFB-7F40-4036-943A-A8CCF5E236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1.4:</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1148170" y="1487054"/>
            <a:ext cx="9906879" cy="892552"/>
          </a:xfrm>
          <a:prstGeom prst="rect">
            <a:avLst/>
          </a:prstGeom>
          <a:noFill/>
        </p:spPr>
        <p:txBody>
          <a:bodyPr wrap="none" rtlCol="0">
            <a:spAutoFit/>
          </a:bodyPr>
          <a:lstStyle/>
          <a:p>
            <a:pPr algn="ctr"/>
            <a:r>
              <a:rPr lang="da-DK" sz="3200" dirty="0">
                <a:effectLst/>
                <a:latin typeface="Arial" panose="020B0604020202020204" pitchFamily="34" charset="0"/>
                <a:ea typeface="Arial" panose="020B0604020202020204" pitchFamily="34" charset="0"/>
                <a:cs typeface="Times New Roman" panose="02020603050405020304" pitchFamily="18" charset="0"/>
              </a:rPr>
              <a:t>Hvor meget fylder eksterne input i Jeres projektering?</a:t>
            </a:r>
          </a:p>
          <a:p>
            <a:pPr algn="ctr"/>
            <a:r>
              <a:rPr lang="da-DK" sz="2000" dirty="0">
                <a:latin typeface="Arial" panose="020B0604020202020204" pitchFamily="34" charset="0"/>
                <a:ea typeface="Arial" panose="020B0604020202020204" pitchFamily="34" charset="0"/>
                <a:cs typeface="Times New Roman" panose="02020603050405020304" pitchFamily="18" charset="0"/>
              </a:rPr>
              <a:t>(fra andre organisationer, myndigheder og fagpersoner som ikke er ansat hos Jer)</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fylder noget. Men stadig kun en mindre del af den samlede proces.</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En smule. Vi har et par mindre input fra eksterne.</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Intet. Kun vores egne ansatte bidrager til projekterings-opgaven.</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meget. Mellem 1/3 og halvdelen af alle input  kommer udefra.</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Rigtig meget. Størstedelen af input til processen kommer udefra.</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424209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descr="Et billede, der indeholder bygning, udendørs, sidder, sne&#10;&#10;Automatisk genereret beskrivelse">
            <a:extLst>
              <a:ext uri="{FF2B5EF4-FFF2-40B4-BE49-F238E27FC236}">
                <a16:creationId xmlns:a16="http://schemas.microsoft.com/office/drawing/2014/main" id="{7BC3C4A4-D325-441E-8ADB-7C04BFCE3E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067"/>
            <a:ext cx="12192001" cy="6866066"/>
          </a:xfrm>
          <a:prstGeom prst="rect">
            <a:avLst/>
          </a:prstGeom>
        </p:spPr>
      </p:pic>
      <p:sp>
        <p:nvSpPr>
          <p:cNvPr id="6" name="Rektangel 5">
            <a:extLst>
              <a:ext uri="{FF2B5EF4-FFF2-40B4-BE49-F238E27FC236}">
                <a16:creationId xmlns:a16="http://schemas.microsoft.com/office/drawing/2014/main" id="{71593CE9-797A-42D7-AD1E-7F5EDF705FB1}"/>
              </a:ext>
            </a:extLst>
          </p:cNvPr>
          <p:cNvSpPr/>
          <p:nvPr/>
        </p:nvSpPr>
        <p:spPr>
          <a:xfrm>
            <a:off x="0" y="1"/>
            <a:ext cx="12192000" cy="1219200"/>
          </a:xfrm>
          <a:prstGeom prst="rect">
            <a:avLst/>
          </a:prstGeom>
          <a:solidFill>
            <a:srgbClr val="0D9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4000" dirty="0">
                <a:solidFill>
                  <a:schemeClr val="bg1"/>
                </a:solidFill>
              </a:rPr>
              <a:t>     Spørgsmål 1.5:</a:t>
            </a:r>
          </a:p>
        </p:txBody>
      </p:sp>
      <p:sp>
        <p:nvSpPr>
          <p:cNvPr id="5" name="Taleboble: rektangel med afrundede hjørner 4">
            <a:extLst>
              <a:ext uri="{FF2B5EF4-FFF2-40B4-BE49-F238E27FC236}">
                <a16:creationId xmlns:a16="http://schemas.microsoft.com/office/drawing/2014/main" id="{96D05CAE-8A35-4C71-881A-CD18862220ED}"/>
              </a:ext>
            </a:extLst>
          </p:cNvPr>
          <p:cNvSpPr/>
          <p:nvPr/>
        </p:nvSpPr>
        <p:spPr>
          <a:xfrm>
            <a:off x="480291" y="1413164"/>
            <a:ext cx="11231418" cy="1219201"/>
          </a:xfrm>
          <a:prstGeom prst="wedgeRoundRectCallout">
            <a:avLst>
              <a:gd name="adj1" fmla="val -20946"/>
              <a:gd name="adj2" fmla="val -85061"/>
              <a:gd name="adj3" fmla="val 16667"/>
            </a:avLst>
          </a:prstGeom>
          <a:solidFill>
            <a:schemeClr val="bg1">
              <a:lumMod val="95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 name="Tekstfelt 2">
            <a:extLst>
              <a:ext uri="{FF2B5EF4-FFF2-40B4-BE49-F238E27FC236}">
                <a16:creationId xmlns:a16="http://schemas.microsoft.com/office/drawing/2014/main" id="{9396CDFA-77DA-455C-BEF6-055B660C98CE}"/>
              </a:ext>
            </a:extLst>
          </p:cNvPr>
          <p:cNvSpPr txBox="1"/>
          <p:nvPr/>
        </p:nvSpPr>
        <p:spPr>
          <a:xfrm>
            <a:off x="650438" y="1487054"/>
            <a:ext cx="10902344" cy="861774"/>
          </a:xfrm>
          <a:prstGeom prst="rect">
            <a:avLst/>
          </a:prstGeom>
          <a:noFill/>
        </p:spPr>
        <p:txBody>
          <a:bodyPr wrap="none" rtlCol="0">
            <a:spAutoFit/>
          </a:bodyPr>
          <a:lstStyle/>
          <a:p>
            <a:pPr algn="ctr"/>
            <a:r>
              <a:rPr lang="da-DK" sz="3000" dirty="0">
                <a:effectLst/>
                <a:latin typeface="Arial" panose="020B0604020202020204" pitchFamily="34" charset="0"/>
                <a:ea typeface="Arial" panose="020B0604020202020204" pitchFamily="34" charset="0"/>
                <a:cs typeface="Times New Roman" panose="02020603050405020304" pitchFamily="18" charset="0"/>
              </a:rPr>
              <a:t>Hvor meget fylder fejlretning i Jeres proces under projektering?</a:t>
            </a:r>
          </a:p>
          <a:p>
            <a:pPr algn="ctr"/>
            <a:r>
              <a:rPr lang="da-DK" sz="2000" dirty="0">
                <a:latin typeface="Arial" panose="020B0604020202020204" pitchFamily="34" charset="0"/>
                <a:ea typeface="Arial" panose="020B0604020202020204" pitchFamily="34" charset="0"/>
                <a:cs typeface="Times New Roman" panose="02020603050405020304" pitchFamily="18" charset="0"/>
              </a:rPr>
              <a:t>(tid brugt på at rette eller ændre dele af projekteringen pga. forkerte eller mangelfulde input)</a:t>
            </a:r>
            <a:endParaRPr lang="da-DK" sz="20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ekstfelt 6">
            <a:extLst>
              <a:ext uri="{FF2B5EF4-FFF2-40B4-BE49-F238E27FC236}">
                <a16:creationId xmlns:a16="http://schemas.microsoft.com/office/drawing/2014/main" id="{5933AB28-1AE9-41F9-B96F-70793939321A}"/>
              </a:ext>
            </a:extLst>
          </p:cNvPr>
          <p:cNvSpPr txBox="1"/>
          <p:nvPr/>
        </p:nvSpPr>
        <p:spPr>
          <a:xfrm>
            <a:off x="480291" y="2826328"/>
            <a:ext cx="641971" cy="369332"/>
          </a:xfrm>
          <a:prstGeom prst="rect">
            <a:avLst/>
          </a:prstGeom>
          <a:noFill/>
        </p:spPr>
        <p:txBody>
          <a:bodyPr wrap="none" rtlCol="0">
            <a:spAutoFit/>
          </a:bodyPr>
          <a:lstStyle/>
          <a:p>
            <a:r>
              <a:rPr lang="da-DK" dirty="0"/>
              <a:t>Svar:</a:t>
            </a:r>
          </a:p>
        </p:txBody>
      </p:sp>
      <p:sp>
        <p:nvSpPr>
          <p:cNvPr id="10" name="Rektangel: afrundede hjørner 9">
            <a:extLst>
              <a:ext uri="{FF2B5EF4-FFF2-40B4-BE49-F238E27FC236}">
                <a16:creationId xmlns:a16="http://schemas.microsoft.com/office/drawing/2014/main" id="{59A27885-D76A-4191-BA83-7CF33461DA8D}"/>
              </a:ext>
            </a:extLst>
          </p:cNvPr>
          <p:cNvSpPr/>
          <p:nvPr/>
        </p:nvSpPr>
        <p:spPr>
          <a:xfrm>
            <a:off x="5033962"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Det fylder da noget. De fleste oplever at skulle lave noget om undervejs.</a:t>
            </a:r>
          </a:p>
        </p:txBody>
      </p:sp>
      <p:sp>
        <p:nvSpPr>
          <p:cNvPr id="12" name="Rektangel: afrundede hjørner 11">
            <a:extLst>
              <a:ext uri="{FF2B5EF4-FFF2-40B4-BE49-F238E27FC236}">
                <a16:creationId xmlns:a16="http://schemas.microsoft.com/office/drawing/2014/main" id="{6A4FEBF1-815D-4A49-AA52-0BF9D6DDF300}"/>
              </a:ext>
            </a:extLst>
          </p:cNvPr>
          <p:cNvSpPr/>
          <p:nvPr/>
        </p:nvSpPr>
        <p:spPr>
          <a:xfrm>
            <a:off x="2819400"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En smule. Der er altid et par enkelte ting der skal laves om.</a:t>
            </a:r>
          </a:p>
        </p:txBody>
      </p:sp>
      <p:sp>
        <p:nvSpPr>
          <p:cNvPr id="14" name="Rektangel: afrundede hjørner 13">
            <a:extLst>
              <a:ext uri="{FF2B5EF4-FFF2-40B4-BE49-F238E27FC236}">
                <a16:creationId xmlns:a16="http://schemas.microsoft.com/office/drawing/2014/main" id="{894C9E92-2F2E-492C-B4AB-66BC6DB47E26}"/>
              </a:ext>
            </a:extLst>
          </p:cNvPr>
          <p:cNvSpPr/>
          <p:nvPr/>
        </p:nvSpPr>
        <p:spPr>
          <a:xfrm>
            <a:off x="604838"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Intet. Vi laver praktisk taget aldrig fejl og skal ikke rette noget.</a:t>
            </a:r>
          </a:p>
        </p:txBody>
      </p:sp>
      <p:sp>
        <p:nvSpPr>
          <p:cNvPr id="16" name="Rektangel: afrundede hjørner 15">
            <a:extLst>
              <a:ext uri="{FF2B5EF4-FFF2-40B4-BE49-F238E27FC236}">
                <a16:creationId xmlns:a16="http://schemas.microsoft.com/office/drawing/2014/main" id="{B7C09E08-A432-49D1-B450-9F2EF1B263A3}"/>
              </a:ext>
            </a:extLst>
          </p:cNvPr>
          <p:cNvSpPr/>
          <p:nvPr/>
        </p:nvSpPr>
        <p:spPr>
          <a:xfrm>
            <a:off x="7248524" y="3195659"/>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Ret meget. Vi oplever alle at skulle lave noget om undervejs pga. fejl.</a:t>
            </a:r>
          </a:p>
        </p:txBody>
      </p:sp>
      <p:sp>
        <p:nvSpPr>
          <p:cNvPr id="18" name="Rektangel: afrundede hjørner 17">
            <a:extLst>
              <a:ext uri="{FF2B5EF4-FFF2-40B4-BE49-F238E27FC236}">
                <a16:creationId xmlns:a16="http://schemas.microsoft.com/office/drawing/2014/main" id="{522C64CE-BC93-4F09-AB7B-2C547BB2A1C5}"/>
              </a:ext>
            </a:extLst>
          </p:cNvPr>
          <p:cNvSpPr/>
          <p:nvPr/>
        </p:nvSpPr>
        <p:spPr>
          <a:xfrm>
            <a:off x="9463086" y="3195658"/>
            <a:ext cx="2076450" cy="2376465"/>
          </a:xfrm>
          <a:prstGeom prst="roundRect">
            <a:avLst>
              <a:gd name="adj" fmla="val 7806"/>
            </a:avLst>
          </a:prstGeom>
          <a:solidFill>
            <a:schemeClr val="bg1"/>
          </a:solidFill>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solidFill>
                  <a:schemeClr val="tx1"/>
                </a:solidFill>
              </a:rPr>
              <a:t>Rigtig meget. Vi skal konstant rette fejl og lave om i vores arbejde.</a:t>
            </a:r>
          </a:p>
        </p:txBody>
      </p:sp>
      <p:sp>
        <p:nvSpPr>
          <p:cNvPr id="19" name="Rektangel: afrundede hjørner 18">
            <a:extLst>
              <a:ext uri="{FF2B5EF4-FFF2-40B4-BE49-F238E27FC236}">
                <a16:creationId xmlns:a16="http://schemas.microsoft.com/office/drawing/2014/main" id="{B1C5C6D8-D870-46BC-A28A-66D2FF4B7598}"/>
              </a:ext>
            </a:extLst>
          </p:cNvPr>
          <p:cNvSpPr/>
          <p:nvPr/>
        </p:nvSpPr>
        <p:spPr>
          <a:xfrm>
            <a:off x="604838"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1 point</a:t>
            </a:r>
          </a:p>
        </p:txBody>
      </p:sp>
      <p:sp>
        <p:nvSpPr>
          <p:cNvPr id="21" name="Rektangel: afrundede hjørner 20">
            <a:extLst>
              <a:ext uri="{FF2B5EF4-FFF2-40B4-BE49-F238E27FC236}">
                <a16:creationId xmlns:a16="http://schemas.microsoft.com/office/drawing/2014/main" id="{7B1D5D39-CFD0-4831-81D1-18632DB87783}"/>
              </a:ext>
            </a:extLst>
          </p:cNvPr>
          <p:cNvSpPr/>
          <p:nvPr/>
        </p:nvSpPr>
        <p:spPr>
          <a:xfrm>
            <a:off x="2819400"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2 point</a:t>
            </a:r>
          </a:p>
        </p:txBody>
      </p:sp>
      <p:sp>
        <p:nvSpPr>
          <p:cNvPr id="23" name="Rektangel: afrundede hjørner 22">
            <a:extLst>
              <a:ext uri="{FF2B5EF4-FFF2-40B4-BE49-F238E27FC236}">
                <a16:creationId xmlns:a16="http://schemas.microsoft.com/office/drawing/2014/main" id="{9D5E227E-2469-479D-A8DA-EA3D8E1E2396}"/>
              </a:ext>
            </a:extLst>
          </p:cNvPr>
          <p:cNvSpPr/>
          <p:nvPr/>
        </p:nvSpPr>
        <p:spPr>
          <a:xfrm>
            <a:off x="5033962"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3 point</a:t>
            </a:r>
          </a:p>
        </p:txBody>
      </p:sp>
      <p:sp>
        <p:nvSpPr>
          <p:cNvPr id="25" name="Rektangel: afrundede hjørner 24">
            <a:extLst>
              <a:ext uri="{FF2B5EF4-FFF2-40B4-BE49-F238E27FC236}">
                <a16:creationId xmlns:a16="http://schemas.microsoft.com/office/drawing/2014/main" id="{3B3A0F48-9ECB-4302-9AD9-665A6950E71E}"/>
              </a:ext>
            </a:extLst>
          </p:cNvPr>
          <p:cNvSpPr/>
          <p:nvPr/>
        </p:nvSpPr>
        <p:spPr>
          <a:xfrm>
            <a:off x="7248524"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4 point</a:t>
            </a:r>
          </a:p>
        </p:txBody>
      </p:sp>
      <p:sp>
        <p:nvSpPr>
          <p:cNvPr id="27" name="Rektangel: afrundede hjørner 26">
            <a:extLst>
              <a:ext uri="{FF2B5EF4-FFF2-40B4-BE49-F238E27FC236}">
                <a16:creationId xmlns:a16="http://schemas.microsoft.com/office/drawing/2014/main" id="{08D7DC6D-E354-4974-AC03-90E444B77961}"/>
              </a:ext>
            </a:extLst>
          </p:cNvPr>
          <p:cNvSpPr/>
          <p:nvPr/>
        </p:nvSpPr>
        <p:spPr>
          <a:xfrm>
            <a:off x="9463086" y="5676900"/>
            <a:ext cx="2076450" cy="685800"/>
          </a:xfrm>
          <a:prstGeom prst="roundRect">
            <a:avLst>
              <a:gd name="adj" fmla="val 20834"/>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dirty="0"/>
              <a:t>5 point</a:t>
            </a:r>
          </a:p>
        </p:txBody>
      </p:sp>
    </p:spTree>
    <p:extLst>
      <p:ext uri="{BB962C8B-B14F-4D97-AF65-F5344CB8AC3E}">
        <p14:creationId xmlns:p14="http://schemas.microsoft.com/office/powerpoint/2010/main" val="88301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5"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dsholder til indhold 4">
            <a:extLst>
              <a:ext uri="{FF2B5EF4-FFF2-40B4-BE49-F238E27FC236}">
                <a16:creationId xmlns:a16="http://schemas.microsoft.com/office/drawing/2014/main" id="{2260B201-AF05-47C1-BD73-18BE56A6B1D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0566400" y="5943600"/>
            <a:ext cx="1625600" cy="914400"/>
          </a:xfrm>
          <a:prstGeom prst="rect">
            <a:avLst/>
          </a:prstGeom>
        </p:spPr>
      </p:pic>
      <p:sp>
        <p:nvSpPr>
          <p:cNvPr id="5" name="Tekstfelt 4">
            <a:extLst>
              <a:ext uri="{FF2B5EF4-FFF2-40B4-BE49-F238E27FC236}">
                <a16:creationId xmlns:a16="http://schemas.microsoft.com/office/drawing/2014/main" id="{F5DB9060-E749-4AD8-9292-0DE26E1543DF}"/>
              </a:ext>
            </a:extLst>
          </p:cNvPr>
          <p:cNvSpPr txBox="1"/>
          <p:nvPr/>
        </p:nvSpPr>
        <p:spPr>
          <a:xfrm>
            <a:off x="753035" y="3075057"/>
            <a:ext cx="10685929" cy="923330"/>
          </a:xfrm>
          <a:prstGeom prst="rect">
            <a:avLst/>
          </a:prstGeom>
          <a:noFill/>
        </p:spPr>
        <p:txBody>
          <a:bodyPr wrap="square" rtlCol="0">
            <a:spAutoFit/>
          </a:bodyPr>
          <a:lstStyle/>
          <a:p>
            <a:r>
              <a:rPr lang="da-DK" sz="5400" b="1" dirty="0">
                <a:latin typeface="Arial" panose="020B0604020202020204" pitchFamily="34" charset="0"/>
                <a:cs typeface="Times New Roman" panose="02020603050405020304" pitchFamily="18" charset="0"/>
              </a:rPr>
              <a:t>2. Jeres Projektteam</a:t>
            </a:r>
            <a:endParaRPr lang="da-DK" sz="5400" b="1" dirty="0"/>
          </a:p>
        </p:txBody>
      </p:sp>
      <p:sp>
        <p:nvSpPr>
          <p:cNvPr id="6" name="Rektangel 5">
            <a:extLst>
              <a:ext uri="{FF2B5EF4-FFF2-40B4-BE49-F238E27FC236}">
                <a16:creationId xmlns:a16="http://schemas.microsoft.com/office/drawing/2014/main" id="{71593CE9-797A-42D7-AD1E-7F5EDF705FB1}"/>
              </a:ext>
            </a:extLst>
          </p:cNvPr>
          <p:cNvSpPr/>
          <p:nvPr/>
        </p:nvSpPr>
        <p:spPr>
          <a:xfrm>
            <a:off x="0" y="0"/>
            <a:ext cx="12192000" cy="2712899"/>
          </a:xfrm>
          <a:prstGeom prst="rect">
            <a:avLst/>
          </a:prstGeom>
          <a:solidFill>
            <a:srgbClr val="FEBA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067921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3544</Words>
  <Application>Microsoft Office PowerPoint</Application>
  <PresentationFormat>Widescreen</PresentationFormat>
  <Paragraphs>381</Paragraphs>
  <Slides>33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33</vt:i4>
      </vt:variant>
    </vt:vector>
  </HeadingPairs>
  <TitlesOfParts>
    <vt:vector size="37" baseType="lpstr">
      <vt:lpstr>Arial</vt:lpstr>
      <vt:lpstr>Calibri</vt:lpstr>
      <vt:lpstr>Calibri Light</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Peter Wendelbo Jensen</dc:creator>
  <cp:lastModifiedBy>Peter Wendelbo Jensen</cp:lastModifiedBy>
  <cp:revision>16</cp:revision>
  <dcterms:created xsi:type="dcterms:W3CDTF">2020-03-24T22:02:26Z</dcterms:created>
  <dcterms:modified xsi:type="dcterms:W3CDTF">2020-05-06T11:09:34Z</dcterms:modified>
</cp:coreProperties>
</file>